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Asap" panose="020B0604020202020204" charset="-93"/>
      <p:regular r:id="rId20"/>
    </p:embeddedFont>
    <p:embeddedFont>
      <p:font typeface="Asap Bold" panose="020B0604020202020204" charset="-93"/>
      <p:regular r:id="rId21"/>
    </p:embeddedFont>
    <p:embeddedFont>
      <p:font typeface="Asap Medium" panose="020B0604020202020204" charset="-93"/>
      <p:regular r:id="rId22"/>
    </p:embeddedFont>
    <p:embeddedFont>
      <p:font typeface="Asap Semi-Bold" panose="020B0604020202020204" charset="-93"/>
      <p:regular r:id="rId23"/>
    </p:embeddedFont>
    <p:embeddedFont>
      <p:font typeface="Calibri" panose="020F0502020204030204" pitchFamily="3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YNH NHAT LONG" initials="HNL" lastIdx="1" clrIdx="0">
    <p:extLst>
      <p:ext uri="{19B8F6BF-5375-455C-9EA6-DF929625EA0E}">
        <p15:presenceInfo xmlns:p15="http://schemas.microsoft.com/office/powerpoint/2012/main" userId="e120018a85c2411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62" autoAdjust="0"/>
  </p:normalViewPr>
  <p:slideViewPr>
    <p:cSldViewPr>
      <p:cViewPr varScale="1">
        <p:scale>
          <a:sx n="61" d="100"/>
          <a:sy n="61" d="100"/>
        </p:scale>
        <p:origin x="126" y="3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3.jpe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0AC85C-1EB5-4C13-9AA8-51209F97D6D7}" type="datetimeFigureOut">
              <a:rPr lang="vi-VN" smtClean="0"/>
              <a:t>02/03/2025</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3FA20-7881-463D-BAA5-08D573A3BC67}" type="slidenum">
              <a:rPr lang="vi-VN" smtClean="0"/>
              <a:t>‹#›</a:t>
            </a:fld>
            <a:endParaRPr lang="vi-VN"/>
          </a:p>
        </p:txBody>
      </p:sp>
    </p:spTree>
    <p:extLst>
      <p:ext uri="{BB962C8B-B14F-4D97-AF65-F5344CB8AC3E}">
        <p14:creationId xmlns:p14="http://schemas.microsoft.com/office/powerpoint/2010/main" val="1973039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C213FA20-7881-463D-BAA5-08D573A3BC67}" type="slidenum">
              <a:rPr lang="vi-VN" smtClean="0"/>
              <a:t>1</a:t>
            </a:fld>
            <a:endParaRPr lang="vi-VN"/>
          </a:p>
        </p:txBody>
      </p:sp>
    </p:spTree>
    <p:extLst>
      <p:ext uri="{BB962C8B-B14F-4D97-AF65-F5344CB8AC3E}">
        <p14:creationId xmlns:p14="http://schemas.microsoft.com/office/powerpoint/2010/main" val="28773822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19.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23.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543096" y="2467802"/>
            <a:ext cx="16230600" cy="7819198"/>
          </a:xfrm>
          <a:prstGeom prst="rect">
            <a:avLst/>
          </a:prstGeom>
          <a:solidFill>
            <a:srgbClr val="1836B2"/>
          </a:solidFill>
        </p:spPr>
      </p:sp>
      <p:grpSp>
        <p:nvGrpSpPr>
          <p:cNvPr id="3" name="Group 3"/>
          <p:cNvGrpSpPr/>
          <p:nvPr/>
        </p:nvGrpSpPr>
        <p:grpSpPr>
          <a:xfrm>
            <a:off x="8802132" y="-205201"/>
            <a:ext cx="16253705" cy="10697402"/>
            <a:chOff x="0" y="0"/>
            <a:chExt cx="5634568" cy="3708400"/>
          </a:xfrm>
        </p:grpSpPr>
        <p:sp>
          <p:nvSpPr>
            <p:cNvPr id="4" name="Freeform 4"/>
            <p:cNvSpPr/>
            <p:nvPr/>
          </p:nvSpPr>
          <p:spPr>
            <a:xfrm>
              <a:off x="0" y="0"/>
              <a:ext cx="5634568" cy="3708400"/>
            </a:xfrm>
            <a:custGeom>
              <a:avLst/>
              <a:gdLst/>
              <a:ahLst/>
              <a:cxnLst/>
              <a:rect l="l" t="t" r="r" b="b"/>
              <a:pathLst>
                <a:path w="5634568" h="3708400">
                  <a:moveTo>
                    <a:pt x="4225926" y="0"/>
                  </a:moveTo>
                  <a:lnTo>
                    <a:pt x="1408642" y="0"/>
                  </a:lnTo>
                  <a:lnTo>
                    <a:pt x="0" y="1854200"/>
                  </a:lnTo>
                  <a:lnTo>
                    <a:pt x="1408642" y="3708400"/>
                  </a:lnTo>
                  <a:lnTo>
                    <a:pt x="4225926" y="3708400"/>
                  </a:lnTo>
                  <a:lnTo>
                    <a:pt x="5634568" y="1854200"/>
                  </a:lnTo>
                  <a:close/>
                </a:path>
              </a:pathLst>
            </a:custGeom>
            <a:blipFill>
              <a:blip r:embed="rId3"/>
              <a:stretch>
                <a:fillRect t="-646" b="-646"/>
              </a:stretch>
            </a:blipFill>
          </p:spPr>
        </p:sp>
      </p:grpSp>
      <p:grpSp>
        <p:nvGrpSpPr>
          <p:cNvPr id="6" name="Group 6"/>
          <p:cNvGrpSpPr/>
          <p:nvPr/>
        </p:nvGrpSpPr>
        <p:grpSpPr>
          <a:xfrm>
            <a:off x="1028700" y="4260464"/>
            <a:ext cx="7422802" cy="4997836"/>
            <a:chOff x="0" y="0"/>
            <a:chExt cx="9897069" cy="6663781"/>
          </a:xfrm>
        </p:grpSpPr>
        <p:sp>
          <p:nvSpPr>
            <p:cNvPr id="7" name="TextBox 7"/>
            <p:cNvSpPr txBox="1"/>
            <p:nvPr/>
          </p:nvSpPr>
          <p:spPr>
            <a:xfrm>
              <a:off x="0" y="1070232"/>
              <a:ext cx="9897069" cy="4399492"/>
            </a:xfrm>
            <a:prstGeom prst="rect">
              <a:avLst/>
            </a:prstGeom>
          </p:spPr>
          <p:txBody>
            <a:bodyPr lIns="0" tIns="0" rIns="0" bIns="0" rtlCol="0" anchor="t">
              <a:spAutoFit/>
            </a:bodyPr>
            <a:lstStyle/>
            <a:p>
              <a:pPr algn="l">
                <a:lnSpc>
                  <a:spcPts val="13299"/>
                </a:lnSpc>
              </a:pPr>
              <a:r>
                <a:rPr lang="en-US" sz="9999" b="1" spc="299" dirty="0">
                  <a:solidFill>
                    <a:srgbClr val="FFFFFF"/>
                  </a:solidFill>
                  <a:latin typeface="Asap Bold"/>
                  <a:ea typeface="Asap Bold"/>
                  <a:cs typeface="Asap Bold"/>
                  <a:sym typeface="Asap Bold"/>
                </a:rPr>
                <a:t>FIREBASE</a:t>
              </a:r>
            </a:p>
            <a:p>
              <a:pPr marL="0" lvl="0" indent="0" algn="l">
                <a:lnSpc>
                  <a:spcPts val="13299"/>
                </a:lnSpc>
              </a:pPr>
              <a:r>
                <a:rPr lang="en-US" sz="9999" spc="299" dirty="0">
                  <a:solidFill>
                    <a:srgbClr val="FFFFFF"/>
                  </a:solidFill>
                  <a:latin typeface="Asap"/>
                  <a:ea typeface="Asap"/>
                  <a:cs typeface="Asap"/>
                  <a:sym typeface="Asap"/>
                </a:rPr>
                <a:t>NOSQL</a:t>
              </a:r>
            </a:p>
          </p:txBody>
        </p:sp>
        <p:sp>
          <p:nvSpPr>
            <p:cNvPr id="8" name="TextBox 8"/>
            <p:cNvSpPr txBox="1"/>
            <p:nvPr/>
          </p:nvSpPr>
          <p:spPr>
            <a:xfrm>
              <a:off x="0" y="6031534"/>
              <a:ext cx="9897069" cy="632248"/>
            </a:xfrm>
            <a:prstGeom prst="rect">
              <a:avLst/>
            </a:prstGeom>
          </p:spPr>
          <p:txBody>
            <a:bodyPr lIns="0" tIns="0" rIns="0" bIns="0" rtlCol="0" anchor="t">
              <a:spAutoFit/>
            </a:bodyPr>
            <a:lstStyle/>
            <a:p>
              <a:pPr marL="0" lvl="0" indent="0" algn="l">
                <a:lnSpc>
                  <a:spcPts val="3920"/>
                </a:lnSpc>
                <a:spcBef>
                  <a:spcPct val="0"/>
                </a:spcBef>
              </a:pPr>
              <a:r>
                <a:rPr lang="en-US" sz="2800">
                  <a:solidFill>
                    <a:srgbClr val="FFFFFF"/>
                  </a:solidFill>
                  <a:latin typeface="Asap"/>
                  <a:ea typeface="Asap"/>
                  <a:cs typeface="Asap"/>
                  <a:sym typeface="Asap"/>
                </a:rPr>
                <a:t>GV: Thầy Đặng Như Phú</a:t>
              </a:r>
            </a:p>
          </p:txBody>
        </p:sp>
        <p:sp>
          <p:nvSpPr>
            <p:cNvPr id="9" name="TextBox 9"/>
            <p:cNvSpPr txBox="1"/>
            <p:nvPr/>
          </p:nvSpPr>
          <p:spPr>
            <a:xfrm>
              <a:off x="0" y="-66675"/>
              <a:ext cx="9897069" cy="632248"/>
            </a:xfrm>
            <a:prstGeom prst="rect">
              <a:avLst/>
            </a:prstGeom>
          </p:spPr>
          <p:txBody>
            <a:bodyPr lIns="0" tIns="0" rIns="0" bIns="0" rtlCol="0" anchor="t">
              <a:spAutoFit/>
            </a:bodyPr>
            <a:lstStyle/>
            <a:p>
              <a:pPr marL="0" lvl="0" indent="0" algn="l">
                <a:lnSpc>
                  <a:spcPts val="3920"/>
                </a:lnSpc>
                <a:spcBef>
                  <a:spcPct val="0"/>
                </a:spcBef>
              </a:pPr>
              <a:r>
                <a:rPr lang="en-US" sz="2800" spc="84">
                  <a:solidFill>
                    <a:srgbClr val="FFFFFF"/>
                  </a:solidFill>
                  <a:latin typeface="Asap"/>
                  <a:ea typeface="Asap"/>
                  <a:cs typeface="Asap"/>
                  <a:sym typeface="Asap"/>
                </a:rPr>
                <a:t>CÔNG NGHỆ PHÂN TÍCH DỮ LIỆU LỚN</a:t>
              </a:r>
            </a:p>
          </p:txBody>
        </p:sp>
      </p:grpSp>
      <p:pic>
        <p:nvPicPr>
          <p:cNvPr id="11" name="Picture 10" descr="A blue and white sign&#10;&#10;Description automatically generated">
            <a:extLst>
              <a:ext uri="{FF2B5EF4-FFF2-40B4-BE49-F238E27FC236}">
                <a16:creationId xmlns:a16="http://schemas.microsoft.com/office/drawing/2014/main" id="{B1EECFDF-CA98-4A2C-ACF1-0D96E651769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4858" y="403891"/>
            <a:ext cx="8801308" cy="2063911"/>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834430" y="505015"/>
            <a:ext cx="14619140" cy="632461"/>
          </a:xfrm>
          <a:prstGeom prst="rect">
            <a:avLst/>
          </a:prstGeom>
        </p:spPr>
        <p:txBody>
          <a:bodyPr lIns="0" tIns="0" rIns="0" bIns="0" rtlCol="0" anchor="t">
            <a:spAutoFit/>
          </a:bodyPr>
          <a:lstStyle/>
          <a:p>
            <a:pPr algn="ctr">
              <a:lnSpc>
                <a:spcPts val="5039"/>
              </a:lnSpc>
            </a:pPr>
            <a:r>
              <a:rPr lang="en-US" sz="3599" b="1" spc="17">
                <a:solidFill>
                  <a:srgbClr val="000000"/>
                </a:solidFill>
                <a:latin typeface="Asap Bold"/>
                <a:ea typeface="Asap Bold"/>
                <a:cs typeface="Asap Bold"/>
                <a:sym typeface="Asap Bold"/>
              </a:rPr>
              <a:t>Sự khác biệt giữa Firebase Realtime Database và Cloud Firestore</a:t>
            </a:r>
          </a:p>
        </p:txBody>
      </p:sp>
      <p:graphicFrame>
        <p:nvGraphicFramePr>
          <p:cNvPr id="3" name="Table 3"/>
          <p:cNvGraphicFramePr>
            <a:graphicFrameLocks noGrp="1"/>
          </p:cNvGraphicFramePr>
          <p:nvPr/>
        </p:nvGraphicFramePr>
        <p:xfrm>
          <a:off x="1246252" y="1513703"/>
          <a:ext cx="16013047" cy="8048625"/>
        </p:xfrm>
        <a:graphic>
          <a:graphicData uri="http://schemas.openxmlformats.org/drawingml/2006/table">
            <a:tbl>
              <a:tblPr/>
              <a:tblGrid>
                <a:gridCol w="3617201">
                  <a:extLst>
                    <a:ext uri="{9D8B030D-6E8A-4147-A177-3AD203B41FA5}">
                      <a16:colId xmlns:a16="http://schemas.microsoft.com/office/drawing/2014/main" val="20000"/>
                    </a:ext>
                  </a:extLst>
                </a:gridCol>
                <a:gridCol w="6290193">
                  <a:extLst>
                    <a:ext uri="{9D8B030D-6E8A-4147-A177-3AD203B41FA5}">
                      <a16:colId xmlns:a16="http://schemas.microsoft.com/office/drawing/2014/main" val="20001"/>
                    </a:ext>
                  </a:extLst>
                </a:gridCol>
                <a:gridCol w="6105653">
                  <a:extLst>
                    <a:ext uri="{9D8B030D-6E8A-4147-A177-3AD203B41FA5}">
                      <a16:colId xmlns:a16="http://schemas.microsoft.com/office/drawing/2014/main" val="20002"/>
                    </a:ext>
                  </a:extLst>
                </a:gridCol>
              </a:tblGrid>
              <a:tr h="885825">
                <a:tc>
                  <a:txBody>
                    <a:bodyPr/>
                    <a:lstStyle/>
                    <a:p>
                      <a:pPr algn="ctr">
                        <a:lnSpc>
                          <a:spcPts val="3500"/>
                        </a:lnSpc>
                        <a:defRPr/>
                      </a:pP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836B2"/>
                    </a:solidFill>
                  </a:tcPr>
                </a:tc>
                <a:tc>
                  <a:txBody>
                    <a:bodyPr/>
                    <a:lstStyle/>
                    <a:p>
                      <a:pPr algn="ctr">
                        <a:lnSpc>
                          <a:spcPts val="3640"/>
                        </a:lnSpc>
                        <a:defRPr/>
                      </a:pPr>
                      <a:r>
                        <a:rPr lang="en-US" sz="2600" b="1">
                          <a:solidFill>
                            <a:srgbClr val="FFFFFF"/>
                          </a:solidFill>
                          <a:latin typeface="Asap Semi-Bold"/>
                          <a:ea typeface="Asap Semi-Bold"/>
                          <a:cs typeface="Asap Semi-Bold"/>
                          <a:sym typeface="Asap Semi-Bold"/>
                        </a:rPr>
                        <a:t>Firebase Realtime Database</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836B2"/>
                    </a:solidFill>
                  </a:tcPr>
                </a:tc>
                <a:tc>
                  <a:txBody>
                    <a:bodyPr/>
                    <a:lstStyle/>
                    <a:p>
                      <a:pPr algn="ctr">
                        <a:lnSpc>
                          <a:spcPts val="3640"/>
                        </a:lnSpc>
                        <a:defRPr/>
                      </a:pPr>
                      <a:r>
                        <a:rPr lang="en-US" sz="2600" b="1">
                          <a:solidFill>
                            <a:srgbClr val="FFFFFF"/>
                          </a:solidFill>
                          <a:latin typeface="Asap Semi-Bold"/>
                          <a:ea typeface="Asap Semi-Bold"/>
                          <a:cs typeface="Asap Semi-Bold"/>
                          <a:sym typeface="Asap Semi-Bold"/>
                        </a:rPr>
                        <a:t>Cloud Firestore</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836B2"/>
                    </a:solidFill>
                  </a:tcPr>
                </a:tc>
                <a:extLst>
                  <a:ext uri="{0D108BD9-81ED-4DB2-BD59-A6C34878D82A}">
                    <a16:rowId xmlns:a16="http://schemas.microsoft.com/office/drawing/2014/main" val="10000"/>
                  </a:ext>
                </a:extLst>
              </a:tr>
              <a:tr h="885825">
                <a:tc>
                  <a:txBody>
                    <a:bodyPr/>
                    <a:lstStyle/>
                    <a:p>
                      <a:pPr algn="ctr">
                        <a:lnSpc>
                          <a:spcPts val="3640"/>
                        </a:lnSpc>
                        <a:defRPr/>
                      </a:pPr>
                      <a:r>
                        <a:rPr lang="en-US" sz="2600" b="1">
                          <a:solidFill>
                            <a:srgbClr val="000000"/>
                          </a:solidFill>
                          <a:latin typeface="Asap Bold"/>
                          <a:ea typeface="Asap Bold"/>
                          <a:cs typeface="Asap Bold"/>
                          <a:sym typeface="Asap Bold"/>
                        </a:rPr>
                        <a:t>Cấu trúc dữ liệu</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Cây JSON</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Collection - Document</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1"/>
                  </a:ext>
                </a:extLst>
              </a:tr>
              <a:tr h="895350">
                <a:tc>
                  <a:txBody>
                    <a:bodyPr/>
                    <a:lstStyle/>
                    <a:p>
                      <a:pPr algn="ctr">
                        <a:lnSpc>
                          <a:spcPts val="3640"/>
                        </a:lnSpc>
                        <a:defRPr/>
                      </a:pPr>
                      <a:r>
                        <a:rPr lang="en-US" sz="2600" b="1">
                          <a:solidFill>
                            <a:srgbClr val="000000"/>
                          </a:solidFill>
                          <a:latin typeface="Asap Bold"/>
                          <a:ea typeface="Asap Bold"/>
                          <a:cs typeface="Asap Bold"/>
                          <a:sym typeface="Asap Bold"/>
                        </a:rPr>
                        <a:t>Truy vấn dữ liệu</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Đơn giản nhưng hạn chế</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Linh hoạt, hỗ trợ truy vấn phức tạp</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2"/>
                  </a:ext>
                </a:extLst>
              </a:tr>
              <a:tr h="1352550">
                <a:tc>
                  <a:txBody>
                    <a:bodyPr/>
                    <a:lstStyle/>
                    <a:p>
                      <a:pPr algn="ctr">
                        <a:lnSpc>
                          <a:spcPts val="3640"/>
                        </a:lnSpc>
                        <a:defRPr/>
                      </a:pPr>
                      <a:r>
                        <a:rPr lang="en-US" sz="2600" b="1">
                          <a:solidFill>
                            <a:srgbClr val="000000"/>
                          </a:solidFill>
                          <a:latin typeface="Asap Bold"/>
                          <a:ea typeface="Asap Bold"/>
                          <a:cs typeface="Asap Bold"/>
                          <a:sym typeface="Asap Bold"/>
                        </a:rPr>
                        <a:t>Đồng bộ thời gian thực</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Có</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Có nhưng tối ưu hơn</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3"/>
                  </a:ext>
                </a:extLst>
              </a:tr>
              <a:tr h="895350">
                <a:tc>
                  <a:txBody>
                    <a:bodyPr/>
                    <a:lstStyle/>
                    <a:p>
                      <a:pPr algn="ctr">
                        <a:lnSpc>
                          <a:spcPts val="3640"/>
                        </a:lnSpc>
                        <a:defRPr/>
                      </a:pPr>
                      <a:r>
                        <a:rPr lang="en-US" sz="2600" b="1">
                          <a:solidFill>
                            <a:srgbClr val="000000"/>
                          </a:solidFill>
                          <a:latin typeface="Asap Bold"/>
                          <a:ea typeface="Asap Bold"/>
                          <a:cs typeface="Asap Bold"/>
                          <a:sym typeface="Asap Bold"/>
                        </a:rPr>
                        <a:t>Offline mode</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Hỗ trợ</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Hỗ trợ tốt hơn, nhiều tính năng hơn</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4"/>
                  </a:ext>
                </a:extLst>
              </a:tr>
              <a:tr h="895350">
                <a:tc>
                  <a:txBody>
                    <a:bodyPr/>
                    <a:lstStyle/>
                    <a:p>
                      <a:pPr algn="ctr">
                        <a:lnSpc>
                          <a:spcPts val="3640"/>
                        </a:lnSpc>
                        <a:defRPr/>
                      </a:pPr>
                      <a:r>
                        <a:rPr lang="en-US" sz="2600" b="1">
                          <a:solidFill>
                            <a:srgbClr val="000000"/>
                          </a:solidFill>
                          <a:latin typeface="Asap Bold"/>
                          <a:ea typeface="Asap Bold"/>
                          <a:cs typeface="Asap Bold"/>
                          <a:sym typeface="Asap Bold"/>
                        </a:rPr>
                        <a:t>Quy mô</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Phù hợp với ứng dụng nhỏ</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Phù hợp với ứng dụng lớn, cần mở rộng</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5"/>
                  </a:ext>
                </a:extLst>
              </a:tr>
              <a:tr h="1352550">
                <a:tc>
                  <a:txBody>
                    <a:bodyPr/>
                    <a:lstStyle/>
                    <a:p>
                      <a:pPr algn="ctr">
                        <a:lnSpc>
                          <a:spcPts val="3640"/>
                        </a:lnSpc>
                        <a:defRPr/>
                      </a:pPr>
                      <a:r>
                        <a:rPr lang="en-US" sz="2600" b="1">
                          <a:solidFill>
                            <a:srgbClr val="000000"/>
                          </a:solidFill>
                          <a:latin typeface="Asap Bold"/>
                          <a:ea typeface="Asap Bold"/>
                          <a:cs typeface="Asap Bold"/>
                          <a:sym typeface="Asap Bold"/>
                        </a:rPr>
                        <a:t>Mô hình bảo mật</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Rules dựa trên JSON</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Rules linh hoạt hơn dựa trên cấp độ tài liệu</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6"/>
                  </a:ext>
                </a:extLst>
              </a:tr>
              <a:tr h="885825">
                <a:tc>
                  <a:txBody>
                    <a:bodyPr/>
                    <a:lstStyle/>
                    <a:p>
                      <a:pPr algn="ctr">
                        <a:lnSpc>
                          <a:spcPts val="3640"/>
                        </a:lnSpc>
                        <a:defRPr/>
                      </a:pPr>
                      <a:r>
                        <a:rPr lang="en-US" sz="2600" b="1">
                          <a:solidFill>
                            <a:srgbClr val="000000"/>
                          </a:solidFill>
                          <a:latin typeface="Asap Bold"/>
                          <a:ea typeface="Asap Bold"/>
                          <a:cs typeface="Asap Bold"/>
                          <a:sym typeface="Asap Bold"/>
                        </a:rPr>
                        <a:t>Định giá</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Chi phí thấp hơn cho dữ liệu nhỏ</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Chi phí tối ưu hơn cho dữ liệu lớn</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246252" y="505015"/>
            <a:ext cx="5233307" cy="632461"/>
          </a:xfrm>
          <a:prstGeom prst="rect">
            <a:avLst/>
          </a:prstGeom>
        </p:spPr>
        <p:txBody>
          <a:bodyPr lIns="0" tIns="0" rIns="0" bIns="0" rtlCol="0" anchor="t">
            <a:spAutoFit/>
          </a:bodyPr>
          <a:lstStyle/>
          <a:p>
            <a:pPr algn="ctr">
              <a:lnSpc>
                <a:spcPts val="5039"/>
              </a:lnSpc>
            </a:pPr>
            <a:r>
              <a:rPr lang="en-US" sz="3599" b="1" spc="17">
                <a:solidFill>
                  <a:srgbClr val="000000"/>
                </a:solidFill>
                <a:latin typeface="Asap Bold"/>
                <a:ea typeface="Asap Bold"/>
                <a:cs typeface="Asap Bold"/>
                <a:sym typeface="Asap Bold"/>
              </a:rPr>
              <a:t>3. So sánh NoSQL và SQL</a:t>
            </a:r>
          </a:p>
        </p:txBody>
      </p:sp>
      <p:graphicFrame>
        <p:nvGraphicFramePr>
          <p:cNvPr id="3" name="Table 3"/>
          <p:cNvGraphicFramePr>
            <a:graphicFrameLocks noGrp="1"/>
          </p:cNvGraphicFramePr>
          <p:nvPr>
            <p:extLst>
              <p:ext uri="{D42A27DB-BD31-4B8C-83A1-F6EECF244321}">
                <p14:modId xmlns:p14="http://schemas.microsoft.com/office/powerpoint/2010/main" val="2620899204"/>
              </p:ext>
            </p:extLst>
          </p:nvPr>
        </p:nvGraphicFramePr>
        <p:xfrm>
          <a:off x="1149783" y="1557337"/>
          <a:ext cx="16230600" cy="7172325"/>
        </p:xfrm>
        <a:graphic>
          <a:graphicData uri="http://schemas.openxmlformats.org/drawingml/2006/table">
            <a:tbl>
              <a:tblPr/>
              <a:tblGrid>
                <a:gridCol w="3666345">
                  <a:extLst>
                    <a:ext uri="{9D8B030D-6E8A-4147-A177-3AD203B41FA5}">
                      <a16:colId xmlns:a16="http://schemas.microsoft.com/office/drawing/2014/main" val="20000"/>
                    </a:ext>
                  </a:extLst>
                </a:gridCol>
                <a:gridCol w="6375651">
                  <a:extLst>
                    <a:ext uri="{9D8B030D-6E8A-4147-A177-3AD203B41FA5}">
                      <a16:colId xmlns:a16="http://schemas.microsoft.com/office/drawing/2014/main" val="20001"/>
                    </a:ext>
                  </a:extLst>
                </a:gridCol>
                <a:gridCol w="6188604">
                  <a:extLst>
                    <a:ext uri="{9D8B030D-6E8A-4147-A177-3AD203B41FA5}">
                      <a16:colId xmlns:a16="http://schemas.microsoft.com/office/drawing/2014/main" val="20002"/>
                    </a:ext>
                  </a:extLst>
                </a:gridCol>
              </a:tblGrid>
              <a:tr h="885825">
                <a:tc>
                  <a:txBody>
                    <a:bodyPr/>
                    <a:lstStyle/>
                    <a:p>
                      <a:pPr algn="ctr">
                        <a:lnSpc>
                          <a:spcPts val="3500"/>
                        </a:lnSpc>
                        <a:defRPr/>
                      </a:pPr>
                      <a:endParaRPr lang="en-US" sz="1100" dirty="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836B2"/>
                    </a:solidFill>
                  </a:tcPr>
                </a:tc>
                <a:tc>
                  <a:txBody>
                    <a:bodyPr/>
                    <a:lstStyle/>
                    <a:p>
                      <a:pPr algn="ctr">
                        <a:lnSpc>
                          <a:spcPts val="3640"/>
                        </a:lnSpc>
                        <a:defRPr/>
                      </a:pPr>
                      <a:r>
                        <a:rPr lang="en-US" sz="2600" b="1">
                          <a:solidFill>
                            <a:srgbClr val="FFFFFF"/>
                          </a:solidFill>
                          <a:latin typeface="Asap Semi-Bold"/>
                          <a:ea typeface="Asap Semi-Bold"/>
                          <a:cs typeface="Asap Semi-Bold"/>
                          <a:sym typeface="Asap Semi-Bold"/>
                        </a:rPr>
                        <a:t>Firebase NoSQL</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836B2"/>
                    </a:solidFill>
                  </a:tcPr>
                </a:tc>
                <a:tc>
                  <a:txBody>
                    <a:bodyPr/>
                    <a:lstStyle/>
                    <a:p>
                      <a:pPr algn="ctr">
                        <a:lnSpc>
                          <a:spcPts val="3640"/>
                        </a:lnSpc>
                        <a:defRPr/>
                      </a:pPr>
                      <a:r>
                        <a:rPr lang="en-US" sz="2600" b="1">
                          <a:solidFill>
                            <a:srgbClr val="FFFFFF"/>
                          </a:solidFill>
                          <a:latin typeface="Asap Semi-Bold"/>
                          <a:ea typeface="Asap Semi-Bold"/>
                          <a:cs typeface="Asap Semi-Bold"/>
                          <a:sym typeface="Asap Semi-Bold"/>
                        </a:rPr>
                        <a:t>SQL (MySQL, SQL Server)</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836B2"/>
                    </a:solidFill>
                  </a:tcPr>
                </a:tc>
                <a:extLst>
                  <a:ext uri="{0D108BD9-81ED-4DB2-BD59-A6C34878D82A}">
                    <a16:rowId xmlns:a16="http://schemas.microsoft.com/office/drawing/2014/main" val="10000"/>
                  </a:ext>
                </a:extLst>
              </a:tr>
              <a:tr h="1343025">
                <a:tc>
                  <a:txBody>
                    <a:bodyPr/>
                    <a:lstStyle/>
                    <a:p>
                      <a:pPr algn="ctr">
                        <a:lnSpc>
                          <a:spcPts val="3640"/>
                        </a:lnSpc>
                        <a:defRPr/>
                      </a:pPr>
                      <a:r>
                        <a:rPr lang="en-US" sz="2600" b="1">
                          <a:solidFill>
                            <a:srgbClr val="000000"/>
                          </a:solidFill>
                          <a:latin typeface="Asap Bold"/>
                          <a:ea typeface="Asap Bold"/>
                          <a:cs typeface="Asap Bold"/>
                          <a:sym typeface="Asap Bold"/>
                        </a:rPr>
                        <a:t>Cấu trúc dữ liệu</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Dữ liệu dạng document (JSON), tổ chức thành collection-document.</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Dữ liệu dạng bảng với hàng và cột.</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1"/>
                  </a:ext>
                </a:extLst>
              </a:tr>
              <a:tr h="1352550">
                <a:tc>
                  <a:txBody>
                    <a:bodyPr/>
                    <a:lstStyle/>
                    <a:p>
                      <a:pPr algn="ctr">
                        <a:lnSpc>
                          <a:spcPts val="3640"/>
                        </a:lnSpc>
                        <a:defRPr/>
                      </a:pPr>
                      <a:r>
                        <a:rPr lang="en-US" sz="2600" b="1">
                          <a:solidFill>
                            <a:srgbClr val="000000"/>
                          </a:solidFill>
                          <a:latin typeface="Asap Bold"/>
                          <a:ea typeface="Asap Bold"/>
                          <a:cs typeface="Asap Bold"/>
                          <a:sym typeface="Asap Bold"/>
                        </a:rPr>
                        <a:t>Truy vấn dữ liệu</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Hỗ trợ truy vấn linh hoạt nhưng không mạnh bằng SQL.</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Hỗ trợ truy vấn mạnh với SQL, có thể JOIN nhiều bảng.</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2"/>
                  </a:ext>
                </a:extLst>
              </a:tr>
              <a:tr h="1352550">
                <a:tc>
                  <a:txBody>
                    <a:bodyPr/>
                    <a:lstStyle/>
                    <a:p>
                      <a:pPr algn="ctr">
                        <a:lnSpc>
                          <a:spcPts val="3640"/>
                        </a:lnSpc>
                        <a:defRPr/>
                      </a:pPr>
                      <a:r>
                        <a:rPr lang="en-US" sz="2600" b="1">
                          <a:solidFill>
                            <a:srgbClr val="000000"/>
                          </a:solidFill>
                          <a:latin typeface="Asap Bold"/>
                          <a:ea typeface="Asap Bold"/>
                          <a:cs typeface="Asap Bold"/>
                          <a:sym typeface="Asap Bold"/>
                        </a:rPr>
                        <a:t>Linh hoạt</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Không có schema cố định, có thể thay đổi cấu trúc dữ liệu dễ dàng.</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Có schema cố định, cần định nghĩa trước.</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3"/>
                  </a:ext>
                </a:extLst>
              </a:tr>
              <a:tr h="895350">
                <a:tc>
                  <a:txBody>
                    <a:bodyPr/>
                    <a:lstStyle/>
                    <a:p>
                      <a:pPr algn="ctr">
                        <a:lnSpc>
                          <a:spcPts val="3640"/>
                        </a:lnSpc>
                        <a:defRPr/>
                      </a:pPr>
                      <a:r>
                        <a:rPr lang="en-US" sz="2600" b="1">
                          <a:solidFill>
                            <a:srgbClr val="000000"/>
                          </a:solidFill>
                          <a:latin typeface="Asap Bold"/>
                          <a:ea typeface="Asap Bold"/>
                          <a:cs typeface="Asap Bold"/>
                          <a:sym typeface="Asap Bold"/>
                        </a:rPr>
                        <a:t>Realtime</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Đồng bộ dữ liệu tức thì giữa các thiết bị.</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Hỗ trợ tốt hơn, nhiều tính năng hơn</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4"/>
                  </a:ext>
                </a:extLst>
              </a:tr>
              <a:tr h="1343025">
                <a:tc>
                  <a:txBody>
                    <a:bodyPr/>
                    <a:lstStyle/>
                    <a:p>
                      <a:pPr algn="ctr">
                        <a:lnSpc>
                          <a:spcPts val="3640"/>
                        </a:lnSpc>
                        <a:defRPr/>
                      </a:pPr>
                      <a:r>
                        <a:rPr lang="en-US" sz="2600" b="1">
                          <a:solidFill>
                            <a:srgbClr val="000000"/>
                          </a:solidFill>
                          <a:latin typeface="Asap Bold"/>
                          <a:ea typeface="Asap Bold"/>
                          <a:cs typeface="Asap Bold"/>
                          <a:sym typeface="Asap Bold"/>
                        </a:rPr>
                        <a:t>Hỗ trợ offline</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Có sẵn, lưu trữ dữ liệu cục bộ và đồng bộ khi online.</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dirty="0" err="1">
                          <a:solidFill>
                            <a:srgbClr val="000000"/>
                          </a:solidFill>
                          <a:latin typeface="Asap Bold"/>
                          <a:ea typeface="Asap Bold"/>
                          <a:cs typeface="Asap Bold"/>
                          <a:sym typeface="Asap Bold"/>
                        </a:rPr>
                        <a:t>Cần</a:t>
                      </a:r>
                      <a:r>
                        <a:rPr lang="en-US" sz="2600" b="1" dirty="0">
                          <a:solidFill>
                            <a:srgbClr val="000000"/>
                          </a:solidFill>
                          <a:latin typeface="Asap Bold"/>
                          <a:ea typeface="Asap Bold"/>
                          <a:cs typeface="Asap Bold"/>
                          <a:sym typeface="Asap Bold"/>
                        </a:rPr>
                        <a:t> </a:t>
                      </a:r>
                      <a:r>
                        <a:rPr lang="en-US" sz="2600" b="1" dirty="0" err="1">
                          <a:solidFill>
                            <a:srgbClr val="000000"/>
                          </a:solidFill>
                          <a:latin typeface="Asap Bold"/>
                          <a:ea typeface="Asap Bold"/>
                          <a:cs typeface="Asap Bold"/>
                          <a:sym typeface="Asap Bold"/>
                        </a:rPr>
                        <a:t>cài</a:t>
                      </a:r>
                      <a:r>
                        <a:rPr lang="en-US" sz="2600" b="1" dirty="0">
                          <a:solidFill>
                            <a:srgbClr val="000000"/>
                          </a:solidFill>
                          <a:latin typeface="Asap Bold"/>
                          <a:ea typeface="Asap Bold"/>
                          <a:cs typeface="Asap Bold"/>
                          <a:sym typeface="Asap Bold"/>
                        </a:rPr>
                        <a:t> </a:t>
                      </a:r>
                      <a:r>
                        <a:rPr lang="en-US" sz="2600" b="1" dirty="0" err="1">
                          <a:solidFill>
                            <a:srgbClr val="000000"/>
                          </a:solidFill>
                          <a:latin typeface="Asap Bold"/>
                          <a:ea typeface="Asap Bold"/>
                          <a:cs typeface="Asap Bold"/>
                          <a:sym typeface="Asap Bold"/>
                        </a:rPr>
                        <a:t>đặt</a:t>
                      </a:r>
                      <a:r>
                        <a:rPr lang="en-US" sz="2600" b="1" dirty="0">
                          <a:solidFill>
                            <a:srgbClr val="000000"/>
                          </a:solidFill>
                          <a:latin typeface="Asap Bold"/>
                          <a:ea typeface="Asap Bold"/>
                          <a:cs typeface="Asap Bold"/>
                          <a:sym typeface="Asap Bold"/>
                        </a:rPr>
                        <a:t> </a:t>
                      </a:r>
                      <a:r>
                        <a:rPr lang="en-US" sz="2600" b="1" dirty="0" err="1">
                          <a:solidFill>
                            <a:srgbClr val="000000"/>
                          </a:solidFill>
                          <a:latin typeface="Asap Bold"/>
                          <a:ea typeface="Asap Bold"/>
                          <a:cs typeface="Asap Bold"/>
                          <a:sym typeface="Asap Bold"/>
                        </a:rPr>
                        <a:t>thêm</a:t>
                      </a:r>
                      <a:r>
                        <a:rPr lang="en-US" sz="2600" b="1" dirty="0">
                          <a:solidFill>
                            <a:srgbClr val="000000"/>
                          </a:solidFill>
                          <a:latin typeface="Asap Bold"/>
                          <a:ea typeface="Asap Bold"/>
                          <a:cs typeface="Asap Bold"/>
                          <a:sym typeface="Asap Bold"/>
                        </a:rPr>
                        <a:t> </a:t>
                      </a:r>
                      <a:r>
                        <a:rPr lang="en-US" sz="2600" b="1" dirty="0" err="1">
                          <a:solidFill>
                            <a:srgbClr val="000000"/>
                          </a:solidFill>
                          <a:latin typeface="Asap Bold"/>
                          <a:ea typeface="Asap Bold"/>
                          <a:cs typeface="Asap Bold"/>
                          <a:sym typeface="Asap Bold"/>
                        </a:rPr>
                        <a:t>nếu</a:t>
                      </a:r>
                      <a:r>
                        <a:rPr lang="en-US" sz="2600" b="1" dirty="0">
                          <a:solidFill>
                            <a:srgbClr val="000000"/>
                          </a:solidFill>
                          <a:latin typeface="Asap Bold"/>
                          <a:ea typeface="Asap Bold"/>
                          <a:cs typeface="Asap Bold"/>
                          <a:sym typeface="Asap Bold"/>
                        </a:rPr>
                        <a:t> </a:t>
                      </a:r>
                      <a:r>
                        <a:rPr lang="en-US" sz="2600" b="1" dirty="0" err="1">
                          <a:solidFill>
                            <a:srgbClr val="000000"/>
                          </a:solidFill>
                          <a:latin typeface="Asap Bold"/>
                          <a:ea typeface="Asap Bold"/>
                          <a:cs typeface="Asap Bold"/>
                          <a:sym typeface="Asap Bold"/>
                        </a:rPr>
                        <a:t>muốn</a:t>
                      </a:r>
                      <a:r>
                        <a:rPr lang="en-US" sz="2600" b="1" dirty="0">
                          <a:solidFill>
                            <a:srgbClr val="000000"/>
                          </a:solidFill>
                          <a:latin typeface="Asap Bold"/>
                          <a:ea typeface="Asap Bold"/>
                          <a:cs typeface="Asap Bold"/>
                          <a:sym typeface="Asap Bold"/>
                        </a:rPr>
                        <a:t> </a:t>
                      </a:r>
                      <a:r>
                        <a:rPr lang="en-US" sz="2600" b="1" dirty="0" err="1">
                          <a:solidFill>
                            <a:srgbClr val="000000"/>
                          </a:solidFill>
                          <a:latin typeface="Asap Bold"/>
                          <a:ea typeface="Asap Bold"/>
                          <a:cs typeface="Asap Bold"/>
                          <a:sym typeface="Asap Bold"/>
                        </a:rPr>
                        <a:t>hỗ</a:t>
                      </a:r>
                      <a:r>
                        <a:rPr lang="en-US" sz="2600" b="1" dirty="0">
                          <a:solidFill>
                            <a:srgbClr val="000000"/>
                          </a:solidFill>
                          <a:latin typeface="Asap Bold"/>
                          <a:ea typeface="Asap Bold"/>
                          <a:cs typeface="Asap Bold"/>
                          <a:sym typeface="Asap Bold"/>
                        </a:rPr>
                        <a:t> </a:t>
                      </a:r>
                      <a:r>
                        <a:rPr lang="en-US" sz="2600" b="1" dirty="0" err="1">
                          <a:solidFill>
                            <a:srgbClr val="000000"/>
                          </a:solidFill>
                          <a:latin typeface="Asap Bold"/>
                          <a:ea typeface="Asap Bold"/>
                          <a:cs typeface="Asap Bold"/>
                          <a:sym typeface="Asap Bold"/>
                        </a:rPr>
                        <a:t>trợ</a:t>
                      </a:r>
                      <a:r>
                        <a:rPr lang="en-US" sz="2600" b="1" dirty="0">
                          <a:solidFill>
                            <a:srgbClr val="000000"/>
                          </a:solidFill>
                          <a:latin typeface="Asap Bold"/>
                          <a:ea typeface="Asap Bold"/>
                          <a:cs typeface="Asap Bold"/>
                          <a:sym typeface="Asap Bold"/>
                        </a:rPr>
                        <a:t> offline.</a:t>
                      </a:r>
                      <a:endParaRPr lang="en-US" sz="1100" dirty="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5"/>
                  </a:ext>
                </a:extLst>
              </a:tr>
            </a:tbl>
          </a:graphicData>
        </a:graphic>
      </p:graphicFrame>
      <p:grpSp>
        <p:nvGrpSpPr>
          <p:cNvPr id="4" name="Group 4"/>
          <p:cNvGrpSpPr/>
          <p:nvPr/>
        </p:nvGrpSpPr>
        <p:grpSpPr>
          <a:xfrm>
            <a:off x="0" y="9305925"/>
            <a:ext cx="19280880" cy="1312977"/>
            <a:chOff x="0" y="0"/>
            <a:chExt cx="25707840" cy="1750636"/>
          </a:xfrm>
        </p:grpSpPr>
        <p:grpSp>
          <p:nvGrpSpPr>
            <p:cNvPr id="5" name="Group 5"/>
            <p:cNvGrpSpPr/>
            <p:nvPr/>
          </p:nvGrpSpPr>
          <p:grpSpPr>
            <a:xfrm rot="5400000">
              <a:off x="13125860" y="-10831345"/>
              <a:ext cx="1750636" cy="23413325"/>
              <a:chOff x="0" y="0"/>
              <a:chExt cx="3130550" cy="41868551"/>
            </a:xfrm>
          </p:grpSpPr>
          <p:sp>
            <p:nvSpPr>
              <p:cNvPr id="6" name="Freeform 6"/>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7" name="Freeform 7"/>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246252" y="1617732"/>
          <a:ext cx="9160146" cy="6786563"/>
        </p:xfrm>
        <a:graphic>
          <a:graphicData uri="http://schemas.openxmlformats.org/drawingml/2006/table">
            <a:tbl>
              <a:tblPr/>
              <a:tblGrid>
                <a:gridCol w="1723912">
                  <a:extLst>
                    <a:ext uri="{9D8B030D-6E8A-4147-A177-3AD203B41FA5}">
                      <a16:colId xmlns:a16="http://schemas.microsoft.com/office/drawing/2014/main" val="20000"/>
                    </a:ext>
                  </a:extLst>
                </a:gridCol>
                <a:gridCol w="3509395">
                  <a:extLst>
                    <a:ext uri="{9D8B030D-6E8A-4147-A177-3AD203B41FA5}">
                      <a16:colId xmlns:a16="http://schemas.microsoft.com/office/drawing/2014/main" val="20001"/>
                    </a:ext>
                  </a:extLst>
                </a:gridCol>
                <a:gridCol w="3926839">
                  <a:extLst>
                    <a:ext uri="{9D8B030D-6E8A-4147-A177-3AD203B41FA5}">
                      <a16:colId xmlns:a16="http://schemas.microsoft.com/office/drawing/2014/main" val="20002"/>
                    </a:ext>
                  </a:extLst>
                </a:gridCol>
              </a:tblGrid>
              <a:tr h="1343968">
                <a:tc>
                  <a:txBody>
                    <a:bodyPr/>
                    <a:lstStyle/>
                    <a:p>
                      <a:pPr algn="ctr">
                        <a:lnSpc>
                          <a:spcPts val="3500"/>
                        </a:lnSpc>
                        <a:defRPr/>
                      </a:pP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836B2"/>
                    </a:solidFill>
                  </a:tcPr>
                </a:tc>
                <a:tc>
                  <a:txBody>
                    <a:bodyPr/>
                    <a:lstStyle/>
                    <a:p>
                      <a:pPr algn="ctr">
                        <a:lnSpc>
                          <a:spcPts val="3640"/>
                        </a:lnSpc>
                        <a:defRPr/>
                      </a:pPr>
                      <a:r>
                        <a:rPr lang="en-US" sz="2600" b="1">
                          <a:solidFill>
                            <a:srgbClr val="FFFFFF"/>
                          </a:solidFill>
                          <a:latin typeface="Asap Semi-Bold"/>
                          <a:ea typeface="Asap Semi-Bold"/>
                          <a:cs typeface="Asap Semi-Bold"/>
                          <a:sym typeface="Asap Semi-Bold"/>
                        </a:rPr>
                        <a:t>Firebase NoSQL</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836B2"/>
                    </a:solidFill>
                  </a:tcPr>
                </a:tc>
                <a:tc>
                  <a:txBody>
                    <a:bodyPr/>
                    <a:lstStyle/>
                    <a:p>
                      <a:pPr algn="ctr">
                        <a:lnSpc>
                          <a:spcPts val="3640"/>
                        </a:lnSpc>
                        <a:defRPr/>
                      </a:pPr>
                      <a:r>
                        <a:rPr lang="en-US" sz="2600" b="1">
                          <a:solidFill>
                            <a:srgbClr val="FFFFFF"/>
                          </a:solidFill>
                          <a:latin typeface="Asap Semi-Bold"/>
                          <a:ea typeface="Asap Semi-Bold"/>
                          <a:cs typeface="Asap Semi-Bold"/>
                          <a:sym typeface="Asap Semi-Bold"/>
                        </a:rPr>
                        <a:t>SQL (MySQL, SQL Server)</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836B2"/>
                    </a:solidFill>
                  </a:tcPr>
                </a:tc>
                <a:extLst>
                  <a:ext uri="{0D108BD9-81ED-4DB2-BD59-A6C34878D82A}">
                    <a16:rowId xmlns:a16="http://schemas.microsoft.com/office/drawing/2014/main" val="10000"/>
                  </a:ext>
                </a:extLst>
              </a:tr>
              <a:tr h="2703411">
                <a:tc>
                  <a:txBody>
                    <a:bodyPr/>
                    <a:lstStyle/>
                    <a:p>
                      <a:pPr algn="ctr">
                        <a:lnSpc>
                          <a:spcPts val="3640"/>
                        </a:lnSpc>
                        <a:defRPr/>
                      </a:pPr>
                      <a:r>
                        <a:rPr lang="en-US" sz="2600" b="1">
                          <a:solidFill>
                            <a:srgbClr val="000000"/>
                          </a:solidFill>
                          <a:latin typeface="Asap Bold"/>
                          <a:ea typeface="Asap Bold"/>
                          <a:cs typeface="Asap Bold"/>
                          <a:sym typeface="Asap Bold"/>
                        </a:rPr>
                        <a:t>Khả năng mở rộng</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Dễ dàng mở rộng theo chiều ngang (scale-out).</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Mở rộng theo chiều dọc (scale-up) là chính.</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1"/>
                  </a:ext>
                </a:extLst>
              </a:tr>
              <a:tr h="2739184">
                <a:tc>
                  <a:txBody>
                    <a:bodyPr/>
                    <a:lstStyle/>
                    <a:p>
                      <a:pPr algn="ctr">
                        <a:lnSpc>
                          <a:spcPts val="3640"/>
                        </a:lnSpc>
                        <a:defRPr/>
                      </a:pPr>
                      <a:r>
                        <a:rPr lang="en-US" sz="2600" b="1">
                          <a:solidFill>
                            <a:srgbClr val="000000"/>
                          </a:solidFill>
                          <a:latin typeface="Asap Bold"/>
                          <a:ea typeface="Asap Bold"/>
                          <a:cs typeface="Asap Bold"/>
                          <a:sym typeface="Asap Bold"/>
                        </a:rPr>
                        <a:t>Mức độ phù hợp</a:t>
                      </a:r>
                      <a:endParaRPr lang="en-US" sz="1100"/>
                    </a:p>
                  </a:txBody>
                  <a:tcPr marL="190500" marR="190500" marT="190500" marB="190500" anchor="ctr">
                    <a:lnL w="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ctr">
                        <a:lnSpc>
                          <a:spcPts val="3640"/>
                        </a:lnSpc>
                        <a:defRPr/>
                      </a:pPr>
                      <a:r>
                        <a:rPr lang="en-US" sz="2600" b="1">
                          <a:solidFill>
                            <a:srgbClr val="000000"/>
                          </a:solidFill>
                          <a:latin typeface="Asap Bold"/>
                          <a:ea typeface="Asap Bold"/>
                          <a:cs typeface="Asap Bold"/>
                          <a:sym typeface="Asap Bold"/>
                        </a:rPr>
                        <a:t>Phù hợp với ứng dụng cần realtime, mobile app, web app.</a:t>
                      </a:r>
                      <a:endParaRPr lang="en-US" sz="110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tc>
                  <a:txBody>
                    <a:bodyPr/>
                    <a:lstStyle/>
                    <a:p>
                      <a:pPr algn="just">
                        <a:lnSpc>
                          <a:spcPts val="3640"/>
                        </a:lnSpc>
                        <a:defRPr/>
                      </a:pPr>
                      <a:r>
                        <a:rPr lang="en-US" sz="2600" b="1">
                          <a:solidFill>
                            <a:srgbClr val="000000"/>
                          </a:solidFill>
                          <a:latin typeface="Asap Bold"/>
                          <a:ea typeface="Asap Bold"/>
                          <a:cs typeface="Asap Bold"/>
                          <a:sym typeface="Asap Bold"/>
                        </a:rPr>
                        <a:t>Phù hợp với ứng dụng doanh nghiệp, hệ thống lớn cần xử lý dữ liệu phức tạp.</a:t>
                      </a:r>
                      <a:endParaRPr lang="en-US" sz="1100"/>
                    </a:p>
                  </a:txBody>
                  <a:tcPr marL="190500" marR="190500" marT="190500" marB="190500" anchor="ctr">
                    <a:lnL w="9525"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7F2FB"/>
                    </a:solidFill>
                  </a:tcPr>
                </a:tc>
                <a:extLst>
                  <a:ext uri="{0D108BD9-81ED-4DB2-BD59-A6C34878D82A}">
                    <a16:rowId xmlns:a16="http://schemas.microsoft.com/office/drawing/2014/main" val="10002"/>
                  </a:ext>
                </a:extLst>
              </a:tr>
            </a:tbl>
          </a:graphicData>
        </a:graphic>
      </p:graphicFrame>
      <p:grpSp>
        <p:nvGrpSpPr>
          <p:cNvPr id="3" name="Group 3"/>
          <p:cNvGrpSpPr/>
          <p:nvPr/>
        </p:nvGrpSpPr>
        <p:grpSpPr>
          <a:xfrm>
            <a:off x="0" y="9305925"/>
            <a:ext cx="19280880" cy="1312977"/>
            <a:chOff x="0" y="0"/>
            <a:chExt cx="25707840" cy="1750636"/>
          </a:xfrm>
        </p:grpSpPr>
        <p:grpSp>
          <p:nvGrpSpPr>
            <p:cNvPr id="4" name="Group 4"/>
            <p:cNvGrpSpPr/>
            <p:nvPr/>
          </p:nvGrpSpPr>
          <p:grpSpPr>
            <a:xfrm rot="5400000">
              <a:off x="13125860" y="-10831345"/>
              <a:ext cx="1750636" cy="23413325"/>
              <a:chOff x="0" y="0"/>
              <a:chExt cx="3130550" cy="41868551"/>
            </a:xfrm>
          </p:grpSpPr>
          <p:sp>
            <p:nvSpPr>
              <p:cNvPr id="5" name="Freeform 5"/>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6" name="Freeform 6"/>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7" name="Freeform 7"/>
          <p:cNvSpPr/>
          <p:nvPr/>
        </p:nvSpPr>
        <p:spPr>
          <a:xfrm>
            <a:off x="10526091" y="2690683"/>
            <a:ext cx="7499901" cy="4640660"/>
          </a:xfrm>
          <a:custGeom>
            <a:avLst/>
            <a:gdLst/>
            <a:ahLst/>
            <a:cxnLst/>
            <a:rect l="l" t="t" r="r" b="b"/>
            <a:pathLst>
              <a:path w="7499901" h="4640660">
                <a:moveTo>
                  <a:pt x="0" y="0"/>
                </a:moveTo>
                <a:lnTo>
                  <a:pt x="7499902" y="0"/>
                </a:lnTo>
                <a:lnTo>
                  <a:pt x="7499902" y="4640660"/>
                </a:lnTo>
                <a:lnTo>
                  <a:pt x="0" y="4640660"/>
                </a:lnTo>
                <a:lnTo>
                  <a:pt x="0" y="0"/>
                </a:lnTo>
                <a:close/>
              </a:path>
            </a:pathLst>
          </a:custGeom>
          <a:blipFill>
            <a:blip r:embed="rId4"/>
            <a:stretch>
              <a:fillRect l="-1137" r="-1137"/>
            </a:stretch>
          </a:blipFill>
        </p:spPr>
      </p:sp>
      <p:sp>
        <p:nvSpPr>
          <p:cNvPr id="8" name="TextBox 8"/>
          <p:cNvSpPr txBox="1"/>
          <p:nvPr/>
        </p:nvSpPr>
        <p:spPr>
          <a:xfrm>
            <a:off x="1246252" y="505015"/>
            <a:ext cx="5233307" cy="632461"/>
          </a:xfrm>
          <a:prstGeom prst="rect">
            <a:avLst/>
          </a:prstGeom>
        </p:spPr>
        <p:txBody>
          <a:bodyPr lIns="0" tIns="0" rIns="0" bIns="0" rtlCol="0" anchor="t">
            <a:spAutoFit/>
          </a:bodyPr>
          <a:lstStyle/>
          <a:p>
            <a:pPr algn="ctr">
              <a:lnSpc>
                <a:spcPts val="5039"/>
              </a:lnSpc>
            </a:pPr>
            <a:r>
              <a:rPr lang="en-US" sz="3599" b="1" spc="17">
                <a:solidFill>
                  <a:srgbClr val="000000"/>
                </a:solidFill>
                <a:latin typeface="Asap Bold"/>
                <a:ea typeface="Asap Bold"/>
                <a:cs typeface="Asap Bold"/>
                <a:sym typeface="Asap Bold"/>
              </a:rPr>
              <a:t>3. So sánh NoSQL và SQL</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05925"/>
            <a:ext cx="19280880" cy="1312977"/>
            <a:chOff x="0" y="0"/>
            <a:chExt cx="25707840" cy="1750636"/>
          </a:xfrm>
        </p:grpSpPr>
        <p:grpSp>
          <p:nvGrpSpPr>
            <p:cNvPr id="3" name="Group 3"/>
            <p:cNvGrpSpPr/>
            <p:nvPr/>
          </p:nvGrpSpPr>
          <p:grpSpPr>
            <a:xfrm rot="5400000">
              <a:off x="13125860" y="-10831345"/>
              <a:ext cx="1750636" cy="23413325"/>
              <a:chOff x="0" y="0"/>
              <a:chExt cx="3130550" cy="41868551"/>
            </a:xfrm>
          </p:grpSpPr>
          <p:sp>
            <p:nvSpPr>
              <p:cNvPr id="4" name="Freeform 4"/>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5" name="Freeform 5"/>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6" name="TextBox 6"/>
          <p:cNvSpPr txBox="1"/>
          <p:nvPr/>
        </p:nvSpPr>
        <p:spPr>
          <a:xfrm>
            <a:off x="1258696" y="1101089"/>
            <a:ext cx="10456113" cy="8008622"/>
          </a:xfrm>
          <a:prstGeom prst="rect">
            <a:avLst/>
          </a:prstGeom>
        </p:spPr>
        <p:txBody>
          <a:bodyPr lIns="0" tIns="0" rIns="0" bIns="0" rtlCol="0" anchor="t">
            <a:spAutoFit/>
          </a:bodyPr>
          <a:lstStyle/>
          <a:p>
            <a:pPr algn="just">
              <a:lnSpc>
                <a:spcPts val="4889"/>
              </a:lnSpc>
            </a:pPr>
            <a:r>
              <a:rPr lang="en-US" sz="2999" spc="14">
                <a:solidFill>
                  <a:srgbClr val="000000"/>
                </a:solidFill>
                <a:latin typeface="Asap"/>
                <a:ea typeface="Asap"/>
                <a:cs typeface="Asap"/>
                <a:sym typeface="Asap"/>
              </a:rPr>
              <a:t>Firebase NoSQL được áp dụng rộng rãi trong nhiều lĩnh vực nhờ tính linh hoạt và khả năng đồng bộ hóa mạnh mẽ. Dưới đây là một số ví dụ nổi bật:</a:t>
            </a:r>
          </a:p>
          <a:p>
            <a:pPr algn="just">
              <a:lnSpc>
                <a:spcPts val="4889"/>
              </a:lnSpc>
            </a:pPr>
            <a:r>
              <a:rPr lang="en-US" sz="2999" spc="14">
                <a:solidFill>
                  <a:srgbClr val="000000"/>
                </a:solidFill>
                <a:latin typeface="Asap"/>
                <a:ea typeface="Asap"/>
                <a:cs typeface="Asap"/>
                <a:sym typeface="Asap"/>
              </a:rPr>
              <a:t>a. Ứng dụng trò chuyện (Chat Application)</a:t>
            </a:r>
          </a:p>
          <a:p>
            <a:pPr algn="just">
              <a:lnSpc>
                <a:spcPts val="4889"/>
              </a:lnSpc>
            </a:pPr>
            <a:r>
              <a:rPr lang="en-US" sz="2999" spc="14">
                <a:solidFill>
                  <a:srgbClr val="000000"/>
                </a:solidFill>
                <a:latin typeface="Asap"/>
                <a:ea typeface="Asap"/>
                <a:cs typeface="Asap"/>
                <a:sym typeface="Asap"/>
              </a:rPr>
              <a:t>Ví dụ: WhatsApp, Messenger (phiên bản đơn giản).</a:t>
            </a:r>
          </a:p>
          <a:p>
            <a:pPr algn="just">
              <a:lnSpc>
                <a:spcPts val="4889"/>
              </a:lnSpc>
            </a:pPr>
            <a:r>
              <a:rPr lang="en-US" sz="2999" spc="14">
                <a:solidFill>
                  <a:srgbClr val="000000"/>
                </a:solidFill>
                <a:latin typeface="Asap"/>
                <a:ea typeface="Asap"/>
                <a:cs typeface="Asap"/>
                <a:sym typeface="Asap"/>
              </a:rPr>
              <a:t>Cách áp dụng:</a:t>
            </a:r>
          </a:p>
          <a:p>
            <a:pPr marL="647694" lvl="1" indent="-323847" algn="just">
              <a:lnSpc>
                <a:spcPts val="4889"/>
              </a:lnSpc>
              <a:buFont typeface="Arial"/>
              <a:buChar char="•"/>
            </a:pPr>
            <a:r>
              <a:rPr lang="en-US" sz="2999" spc="14">
                <a:solidFill>
                  <a:srgbClr val="000000"/>
                </a:solidFill>
                <a:latin typeface="Asap"/>
                <a:ea typeface="Asap"/>
                <a:cs typeface="Asap"/>
                <a:sym typeface="Asap"/>
              </a:rPr>
              <a:t>Realtime Database lưu trữ tin nhắn và trạng thái người dùng (online/offline), đồng bộ hóa ngay lập tức khi có tin nhắn mới.</a:t>
            </a:r>
          </a:p>
          <a:p>
            <a:pPr marL="647694" lvl="1" indent="-323847" algn="just">
              <a:lnSpc>
                <a:spcPts val="4889"/>
              </a:lnSpc>
              <a:buFont typeface="Arial"/>
              <a:buChar char="•"/>
            </a:pPr>
            <a:r>
              <a:rPr lang="en-US" sz="2999" spc="14">
                <a:solidFill>
                  <a:srgbClr val="000000"/>
                </a:solidFill>
                <a:latin typeface="Asap"/>
                <a:ea typeface="Asap"/>
                <a:cs typeface="Asap"/>
                <a:sym typeface="Asap"/>
              </a:rPr>
              <a:t>Firestore quản lý danh sách liên hệ, nhóm chat với truy vấn phức tạp (ví dụ: tìm tin nhắn theo từ khóa).</a:t>
            </a:r>
          </a:p>
          <a:p>
            <a:pPr algn="just">
              <a:lnSpc>
                <a:spcPts val="4889"/>
              </a:lnSpc>
            </a:pPr>
            <a:r>
              <a:rPr lang="en-US" sz="2999" spc="14">
                <a:solidFill>
                  <a:srgbClr val="000000"/>
                </a:solidFill>
                <a:latin typeface="Asap"/>
                <a:ea typeface="Asap"/>
                <a:cs typeface="Asap"/>
                <a:sym typeface="Asap"/>
              </a:rPr>
              <a:t>Lợi ích: Tốc độ nhanh, trải nghiệm người dùng mượt mà, không cần máy chủ trung gian.</a:t>
            </a:r>
          </a:p>
        </p:txBody>
      </p:sp>
      <p:sp>
        <p:nvSpPr>
          <p:cNvPr id="7" name="Freeform 7"/>
          <p:cNvSpPr/>
          <p:nvPr/>
        </p:nvSpPr>
        <p:spPr>
          <a:xfrm>
            <a:off x="12717369" y="6246406"/>
            <a:ext cx="4920190" cy="2755306"/>
          </a:xfrm>
          <a:custGeom>
            <a:avLst/>
            <a:gdLst/>
            <a:ahLst/>
            <a:cxnLst/>
            <a:rect l="l" t="t" r="r" b="b"/>
            <a:pathLst>
              <a:path w="4920190" h="2755306">
                <a:moveTo>
                  <a:pt x="0" y="0"/>
                </a:moveTo>
                <a:lnTo>
                  <a:pt x="4920190" y="0"/>
                </a:lnTo>
                <a:lnTo>
                  <a:pt x="4920190" y="2755307"/>
                </a:lnTo>
                <a:lnTo>
                  <a:pt x="0" y="2755307"/>
                </a:lnTo>
                <a:lnTo>
                  <a:pt x="0" y="0"/>
                </a:lnTo>
                <a:close/>
              </a:path>
            </a:pathLst>
          </a:custGeom>
          <a:blipFill>
            <a:blip r:embed="rId4"/>
            <a:stretch>
              <a:fillRect/>
            </a:stretch>
          </a:blipFill>
        </p:spPr>
      </p:sp>
      <p:sp>
        <p:nvSpPr>
          <p:cNvPr id="8" name="Freeform 8"/>
          <p:cNvSpPr/>
          <p:nvPr/>
        </p:nvSpPr>
        <p:spPr>
          <a:xfrm rot="534000">
            <a:off x="15550631" y="3902464"/>
            <a:ext cx="1920330" cy="1920330"/>
          </a:xfrm>
          <a:custGeom>
            <a:avLst/>
            <a:gdLst/>
            <a:ahLst/>
            <a:cxnLst/>
            <a:rect l="l" t="t" r="r" b="b"/>
            <a:pathLst>
              <a:path w="1920330" h="1920330">
                <a:moveTo>
                  <a:pt x="0" y="260001"/>
                </a:moveTo>
                <a:lnTo>
                  <a:pt x="1660329" y="0"/>
                </a:lnTo>
                <a:lnTo>
                  <a:pt x="1920330" y="1660329"/>
                </a:lnTo>
                <a:lnTo>
                  <a:pt x="260001" y="1920330"/>
                </a:lnTo>
                <a:lnTo>
                  <a:pt x="0" y="260001"/>
                </a:lnTo>
                <a:close/>
              </a:path>
            </a:pathLst>
          </a:custGeom>
          <a:blipFill>
            <a:blip r:embed="rId5"/>
            <a:stretch>
              <a:fillRect l="-11879" t="-11879" r="-11879" b="-11879"/>
            </a:stretch>
          </a:blipFill>
        </p:spPr>
      </p:sp>
      <p:sp>
        <p:nvSpPr>
          <p:cNvPr id="9" name="Freeform 9"/>
          <p:cNvSpPr/>
          <p:nvPr/>
        </p:nvSpPr>
        <p:spPr>
          <a:xfrm rot="-618000">
            <a:off x="12815994" y="2883969"/>
            <a:ext cx="2271843" cy="2276756"/>
          </a:xfrm>
          <a:custGeom>
            <a:avLst/>
            <a:gdLst/>
            <a:ahLst/>
            <a:cxnLst/>
            <a:rect l="l" t="t" r="r" b="b"/>
            <a:pathLst>
              <a:path w="2271843" h="2276756">
                <a:moveTo>
                  <a:pt x="350295" y="0"/>
                </a:moveTo>
                <a:lnTo>
                  <a:pt x="2271842" y="349205"/>
                </a:lnTo>
                <a:lnTo>
                  <a:pt x="1921547" y="2276756"/>
                </a:lnTo>
                <a:lnTo>
                  <a:pt x="0" y="1927552"/>
                </a:lnTo>
                <a:lnTo>
                  <a:pt x="350295" y="0"/>
                </a:lnTo>
                <a:close/>
              </a:path>
            </a:pathLst>
          </a:custGeom>
          <a:blipFill>
            <a:blip r:embed="rId6"/>
            <a:stretch>
              <a:fillRect l="-10845" t="-10904" r="-10845" b="-10904"/>
            </a:stretch>
          </a:blipFill>
        </p:spPr>
      </p:sp>
      <p:sp>
        <p:nvSpPr>
          <p:cNvPr id="10" name="Freeform 10"/>
          <p:cNvSpPr/>
          <p:nvPr/>
        </p:nvSpPr>
        <p:spPr>
          <a:xfrm>
            <a:off x="15480788" y="1560687"/>
            <a:ext cx="1623690" cy="1623690"/>
          </a:xfrm>
          <a:custGeom>
            <a:avLst/>
            <a:gdLst/>
            <a:ahLst/>
            <a:cxnLst/>
            <a:rect l="l" t="t" r="r" b="b"/>
            <a:pathLst>
              <a:path w="1623690" h="1623690">
                <a:moveTo>
                  <a:pt x="0" y="0"/>
                </a:moveTo>
                <a:lnTo>
                  <a:pt x="1623691" y="0"/>
                </a:lnTo>
                <a:lnTo>
                  <a:pt x="1623691" y="1623690"/>
                </a:lnTo>
                <a:lnTo>
                  <a:pt x="0" y="1623690"/>
                </a:lnTo>
                <a:lnTo>
                  <a:pt x="0" y="0"/>
                </a:lnTo>
                <a:close/>
              </a:path>
            </a:pathLst>
          </a:custGeom>
          <a:blipFill>
            <a:blip r:embed="rId7"/>
            <a:stretch>
              <a:fillRect/>
            </a:stretch>
          </a:blipFill>
        </p:spPr>
      </p:sp>
      <p:sp>
        <p:nvSpPr>
          <p:cNvPr id="11" name="TextBox 11"/>
          <p:cNvSpPr txBox="1"/>
          <p:nvPr/>
        </p:nvSpPr>
        <p:spPr>
          <a:xfrm>
            <a:off x="1028700" y="396239"/>
            <a:ext cx="14929929" cy="632461"/>
          </a:xfrm>
          <a:prstGeom prst="rect">
            <a:avLst/>
          </a:prstGeom>
        </p:spPr>
        <p:txBody>
          <a:bodyPr lIns="0" tIns="0" rIns="0" bIns="0" rtlCol="0" anchor="t">
            <a:spAutoFit/>
          </a:bodyPr>
          <a:lstStyle/>
          <a:p>
            <a:pPr algn="ctr">
              <a:lnSpc>
                <a:spcPts val="5039"/>
              </a:lnSpc>
            </a:pPr>
            <a:r>
              <a:rPr lang="en-US" sz="3599" b="1" spc="17">
                <a:solidFill>
                  <a:srgbClr val="000000"/>
                </a:solidFill>
                <a:latin typeface="Asap Bold"/>
                <a:ea typeface="Asap Bold"/>
                <a:cs typeface="Asap Bold"/>
                <a:sym typeface="Asap Bold"/>
              </a:rPr>
              <a:t>4. Ứng dụng thực tế của Firebase NoSQL (Firestore/Realtime Database)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05925"/>
            <a:ext cx="19280880" cy="1312977"/>
            <a:chOff x="0" y="0"/>
            <a:chExt cx="25707840" cy="1750636"/>
          </a:xfrm>
        </p:grpSpPr>
        <p:grpSp>
          <p:nvGrpSpPr>
            <p:cNvPr id="3" name="Group 3"/>
            <p:cNvGrpSpPr/>
            <p:nvPr/>
          </p:nvGrpSpPr>
          <p:grpSpPr>
            <a:xfrm rot="5400000">
              <a:off x="13125860" y="-10831345"/>
              <a:ext cx="1750636" cy="23413325"/>
              <a:chOff x="0" y="0"/>
              <a:chExt cx="3130550" cy="41868551"/>
            </a:xfrm>
          </p:grpSpPr>
          <p:sp>
            <p:nvSpPr>
              <p:cNvPr id="4" name="Freeform 4"/>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5" name="Freeform 5"/>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6" name="Freeform 6"/>
          <p:cNvSpPr/>
          <p:nvPr/>
        </p:nvSpPr>
        <p:spPr>
          <a:xfrm>
            <a:off x="10637070" y="4704200"/>
            <a:ext cx="7137565" cy="4202241"/>
          </a:xfrm>
          <a:custGeom>
            <a:avLst/>
            <a:gdLst/>
            <a:ahLst/>
            <a:cxnLst/>
            <a:rect l="l" t="t" r="r" b="b"/>
            <a:pathLst>
              <a:path w="7137565" h="4202241">
                <a:moveTo>
                  <a:pt x="0" y="0"/>
                </a:moveTo>
                <a:lnTo>
                  <a:pt x="7137565" y="0"/>
                </a:lnTo>
                <a:lnTo>
                  <a:pt x="7137565" y="4202242"/>
                </a:lnTo>
                <a:lnTo>
                  <a:pt x="0" y="4202242"/>
                </a:lnTo>
                <a:lnTo>
                  <a:pt x="0" y="0"/>
                </a:lnTo>
                <a:close/>
              </a:path>
            </a:pathLst>
          </a:custGeom>
          <a:blipFill>
            <a:blip r:embed="rId4"/>
            <a:stretch>
              <a:fillRect/>
            </a:stretch>
          </a:blipFill>
        </p:spPr>
      </p:sp>
      <p:sp>
        <p:nvSpPr>
          <p:cNvPr id="7" name="Freeform 7"/>
          <p:cNvSpPr/>
          <p:nvPr/>
        </p:nvSpPr>
        <p:spPr>
          <a:xfrm>
            <a:off x="12153797" y="2875733"/>
            <a:ext cx="1828468" cy="1828468"/>
          </a:xfrm>
          <a:custGeom>
            <a:avLst/>
            <a:gdLst/>
            <a:ahLst/>
            <a:cxnLst/>
            <a:rect l="l" t="t" r="r" b="b"/>
            <a:pathLst>
              <a:path w="1828468" h="1828468">
                <a:moveTo>
                  <a:pt x="0" y="0"/>
                </a:moveTo>
                <a:lnTo>
                  <a:pt x="1828468" y="0"/>
                </a:lnTo>
                <a:lnTo>
                  <a:pt x="1828468" y="1828467"/>
                </a:lnTo>
                <a:lnTo>
                  <a:pt x="0" y="1828467"/>
                </a:lnTo>
                <a:lnTo>
                  <a:pt x="0" y="0"/>
                </a:lnTo>
                <a:close/>
              </a:path>
            </a:pathLst>
          </a:custGeom>
          <a:blipFill>
            <a:blip r:embed="rId5"/>
            <a:stretch>
              <a:fillRect/>
            </a:stretch>
          </a:blipFill>
        </p:spPr>
      </p:sp>
      <p:sp>
        <p:nvSpPr>
          <p:cNvPr id="8" name="Freeform 8"/>
          <p:cNvSpPr/>
          <p:nvPr/>
        </p:nvSpPr>
        <p:spPr>
          <a:xfrm>
            <a:off x="15683391" y="3030492"/>
            <a:ext cx="1273658" cy="1273658"/>
          </a:xfrm>
          <a:custGeom>
            <a:avLst/>
            <a:gdLst/>
            <a:ahLst/>
            <a:cxnLst/>
            <a:rect l="l" t="t" r="r" b="b"/>
            <a:pathLst>
              <a:path w="1273658" h="1273658">
                <a:moveTo>
                  <a:pt x="0" y="0"/>
                </a:moveTo>
                <a:lnTo>
                  <a:pt x="1273658" y="0"/>
                </a:lnTo>
                <a:lnTo>
                  <a:pt x="1273658" y="1273658"/>
                </a:lnTo>
                <a:lnTo>
                  <a:pt x="0" y="1273658"/>
                </a:lnTo>
                <a:lnTo>
                  <a:pt x="0" y="0"/>
                </a:lnTo>
                <a:close/>
              </a:path>
            </a:pathLst>
          </a:custGeom>
          <a:blipFill>
            <a:blip r:embed="rId6"/>
            <a:stretch>
              <a:fillRect/>
            </a:stretch>
          </a:blipFill>
        </p:spPr>
      </p:sp>
      <p:sp>
        <p:nvSpPr>
          <p:cNvPr id="9" name="Freeform 9"/>
          <p:cNvSpPr/>
          <p:nvPr/>
        </p:nvSpPr>
        <p:spPr>
          <a:xfrm>
            <a:off x="13268811" y="1273439"/>
            <a:ext cx="2414581" cy="1357554"/>
          </a:xfrm>
          <a:custGeom>
            <a:avLst/>
            <a:gdLst/>
            <a:ahLst/>
            <a:cxnLst/>
            <a:rect l="l" t="t" r="r" b="b"/>
            <a:pathLst>
              <a:path w="2414581" h="1357554">
                <a:moveTo>
                  <a:pt x="0" y="0"/>
                </a:moveTo>
                <a:lnTo>
                  <a:pt x="2414580" y="0"/>
                </a:lnTo>
                <a:lnTo>
                  <a:pt x="2414580" y="1357554"/>
                </a:lnTo>
                <a:lnTo>
                  <a:pt x="0" y="1357554"/>
                </a:lnTo>
                <a:lnTo>
                  <a:pt x="0" y="0"/>
                </a:lnTo>
                <a:close/>
              </a:path>
            </a:pathLst>
          </a:custGeom>
          <a:blipFill>
            <a:blip r:embed="rId7"/>
            <a:stretch>
              <a:fillRect/>
            </a:stretch>
          </a:blipFill>
        </p:spPr>
      </p:sp>
      <p:sp>
        <p:nvSpPr>
          <p:cNvPr id="10" name="TextBox 10"/>
          <p:cNvSpPr txBox="1"/>
          <p:nvPr/>
        </p:nvSpPr>
        <p:spPr>
          <a:xfrm>
            <a:off x="1028700" y="1720214"/>
            <a:ext cx="9423971" cy="6770372"/>
          </a:xfrm>
          <a:prstGeom prst="rect">
            <a:avLst/>
          </a:prstGeom>
        </p:spPr>
        <p:txBody>
          <a:bodyPr lIns="0" tIns="0" rIns="0" bIns="0" rtlCol="0" anchor="t">
            <a:spAutoFit/>
          </a:bodyPr>
          <a:lstStyle/>
          <a:p>
            <a:pPr algn="just">
              <a:lnSpc>
                <a:spcPts val="4889"/>
              </a:lnSpc>
            </a:pPr>
            <a:r>
              <a:rPr lang="en-US" sz="2999" spc="14">
                <a:solidFill>
                  <a:srgbClr val="000000"/>
                </a:solidFill>
                <a:latin typeface="Asap"/>
                <a:ea typeface="Asap"/>
                <a:cs typeface="Asap"/>
                <a:sym typeface="Asap"/>
              </a:rPr>
              <a:t>b. Ứng dụng thương mại điện tử</a:t>
            </a:r>
          </a:p>
          <a:p>
            <a:pPr marL="647694" lvl="1" indent="-323847" algn="just">
              <a:lnSpc>
                <a:spcPts val="4889"/>
              </a:lnSpc>
              <a:buFont typeface="Arial"/>
              <a:buChar char="•"/>
            </a:pPr>
            <a:r>
              <a:rPr lang="en-US" sz="2999" spc="14">
                <a:solidFill>
                  <a:srgbClr val="000000"/>
                </a:solidFill>
                <a:latin typeface="Asap"/>
                <a:ea typeface="Asap"/>
                <a:cs typeface="Asap"/>
                <a:sym typeface="Asap"/>
              </a:rPr>
              <a:t>Ví dụ: Ứng dụng bán hàng như Shopee, Lazada (phiên bản mô phỏng).</a:t>
            </a:r>
          </a:p>
          <a:p>
            <a:pPr marL="647694" lvl="1" indent="-323847" algn="just">
              <a:lnSpc>
                <a:spcPts val="4889"/>
              </a:lnSpc>
              <a:buFont typeface="Arial"/>
              <a:buChar char="•"/>
            </a:pPr>
            <a:r>
              <a:rPr lang="en-US" sz="2999" spc="14">
                <a:solidFill>
                  <a:srgbClr val="000000"/>
                </a:solidFill>
                <a:latin typeface="Asap"/>
                <a:ea typeface="Asap"/>
                <a:cs typeface="Asap"/>
                <a:sym typeface="Asap"/>
              </a:rPr>
              <a:t>Cách áp dụng:</a:t>
            </a:r>
          </a:p>
          <a:p>
            <a:pPr marL="1295387" lvl="2" indent="-431796" algn="just">
              <a:lnSpc>
                <a:spcPts val="4889"/>
              </a:lnSpc>
              <a:buFont typeface="Arial"/>
              <a:buChar char="⚬"/>
            </a:pPr>
            <a:r>
              <a:rPr lang="en-US" sz="2999" spc="14">
                <a:solidFill>
                  <a:srgbClr val="000000"/>
                </a:solidFill>
                <a:latin typeface="Asap"/>
                <a:ea typeface="Asap"/>
                <a:cs typeface="Asap"/>
                <a:sym typeface="Asap"/>
              </a:rPr>
              <a:t>Firestore lưu trữ danh mục sản phẩm, giỏ hàng, lịch sử giao dịch dưới dạng tài liệu riêng biệt.</a:t>
            </a:r>
          </a:p>
          <a:p>
            <a:pPr marL="1295387" lvl="2" indent="-431796" algn="just">
              <a:lnSpc>
                <a:spcPts val="4889"/>
              </a:lnSpc>
              <a:buFont typeface="Arial"/>
              <a:buChar char="⚬"/>
            </a:pPr>
            <a:r>
              <a:rPr lang="en-US" sz="2999" spc="14">
                <a:solidFill>
                  <a:srgbClr val="000000"/>
                </a:solidFill>
                <a:latin typeface="Asap"/>
                <a:ea typeface="Asap"/>
                <a:cs typeface="Asap"/>
                <a:sym typeface="Asap"/>
              </a:rPr>
              <a:t>Realtime Database cập nhật số lượng hàng tồn kho theo thời gian thực khi có đơn hàng mới.</a:t>
            </a:r>
          </a:p>
          <a:p>
            <a:pPr algn="just">
              <a:lnSpc>
                <a:spcPts val="4889"/>
              </a:lnSpc>
            </a:pPr>
            <a:r>
              <a:rPr lang="en-US" sz="2999" spc="14">
                <a:solidFill>
                  <a:srgbClr val="000000"/>
                </a:solidFill>
                <a:latin typeface="Asap"/>
                <a:ea typeface="Asap"/>
                <a:cs typeface="Asap"/>
                <a:sym typeface="Asap"/>
              </a:rPr>
              <a:t>Lợi ích: Dễ dàng mở rộng khi lượng người dùng tăng, truy vấn dữ liệu nhanh chóng.</a:t>
            </a:r>
          </a:p>
          <a:p>
            <a:pPr algn="just">
              <a:lnSpc>
                <a:spcPts val="4889"/>
              </a:lnSpc>
            </a:pPr>
            <a:endParaRPr lang="en-US" sz="2999" spc="14">
              <a:solidFill>
                <a:srgbClr val="000000"/>
              </a:solidFill>
              <a:latin typeface="Asap"/>
              <a:ea typeface="Asap"/>
              <a:cs typeface="Asap"/>
              <a:sym typeface="Asap"/>
            </a:endParaRPr>
          </a:p>
        </p:txBody>
      </p:sp>
      <p:sp>
        <p:nvSpPr>
          <p:cNvPr id="11" name="TextBox 11"/>
          <p:cNvSpPr txBox="1"/>
          <p:nvPr/>
        </p:nvSpPr>
        <p:spPr>
          <a:xfrm>
            <a:off x="1028700" y="396239"/>
            <a:ext cx="14929929" cy="632461"/>
          </a:xfrm>
          <a:prstGeom prst="rect">
            <a:avLst/>
          </a:prstGeom>
        </p:spPr>
        <p:txBody>
          <a:bodyPr lIns="0" tIns="0" rIns="0" bIns="0" rtlCol="0" anchor="t">
            <a:spAutoFit/>
          </a:bodyPr>
          <a:lstStyle/>
          <a:p>
            <a:pPr algn="ctr">
              <a:lnSpc>
                <a:spcPts val="5039"/>
              </a:lnSpc>
            </a:pPr>
            <a:r>
              <a:rPr lang="en-US" sz="3599" b="1" spc="17">
                <a:solidFill>
                  <a:srgbClr val="000000"/>
                </a:solidFill>
                <a:latin typeface="Asap Bold"/>
                <a:ea typeface="Asap Bold"/>
                <a:cs typeface="Asap Bold"/>
                <a:sym typeface="Asap Bold"/>
              </a:rPr>
              <a:t>4. Ứng dụng thực tế của Firebase NoSQL (Firestore/Realtime Database)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4">
            <a:extLst>
              <a:ext uri="{FF2B5EF4-FFF2-40B4-BE49-F238E27FC236}">
                <a16:creationId xmlns:a16="http://schemas.microsoft.com/office/drawing/2014/main" id="{9408A204-53AA-4E61-AE37-1BE765B7DD80}"/>
              </a:ext>
            </a:extLst>
          </p:cNvPr>
          <p:cNvSpPr/>
          <p:nvPr/>
        </p:nvSpPr>
        <p:spPr>
          <a:xfrm rot="10800000">
            <a:off x="1151739" y="3050170"/>
            <a:ext cx="13255464" cy="986979"/>
          </a:xfrm>
          <a:custGeom>
            <a:avLst/>
            <a:gdLst/>
            <a:ahLst/>
            <a:cxnLst/>
            <a:rect l="l" t="t" r="r" b="b"/>
            <a:pathLst>
              <a:path w="72149153" h="5372100">
                <a:moveTo>
                  <a:pt x="70598481" y="0"/>
                </a:moveTo>
                <a:lnTo>
                  <a:pt x="1550670" y="0"/>
                </a:lnTo>
                <a:lnTo>
                  <a:pt x="0" y="2686050"/>
                </a:lnTo>
                <a:lnTo>
                  <a:pt x="1550670" y="5372100"/>
                </a:lnTo>
                <a:lnTo>
                  <a:pt x="70598481" y="5372100"/>
                </a:lnTo>
                <a:lnTo>
                  <a:pt x="72149153" y="2686050"/>
                </a:lnTo>
                <a:lnTo>
                  <a:pt x="70598481" y="0"/>
                </a:lnTo>
                <a:close/>
              </a:path>
            </a:pathLst>
          </a:custGeom>
          <a:solidFill>
            <a:schemeClr val="accent1">
              <a:lumMod val="75000"/>
            </a:schemeClr>
          </a:solidFill>
        </p:spPr>
        <p:txBody>
          <a:bodyPr/>
          <a:lstStyle/>
          <a:p>
            <a:endParaRPr lang="vi-VN" dirty="0"/>
          </a:p>
        </p:txBody>
      </p:sp>
      <p:sp>
        <p:nvSpPr>
          <p:cNvPr id="5" name="TextBox 5"/>
          <p:cNvSpPr txBox="1"/>
          <p:nvPr/>
        </p:nvSpPr>
        <p:spPr>
          <a:xfrm>
            <a:off x="2789688" y="3325774"/>
            <a:ext cx="11126475" cy="435769"/>
          </a:xfrm>
          <a:prstGeom prst="rect">
            <a:avLst/>
          </a:prstGeom>
        </p:spPr>
        <p:txBody>
          <a:bodyPr lIns="0" tIns="0" rIns="0" bIns="0" rtlCol="0" anchor="t">
            <a:spAutoFit/>
          </a:bodyPr>
          <a:lstStyle/>
          <a:p>
            <a:pPr marL="0" lvl="0" indent="0" algn="l">
              <a:lnSpc>
                <a:spcPts val="3390"/>
              </a:lnSpc>
              <a:spcBef>
                <a:spcPct val="0"/>
              </a:spcBef>
            </a:pPr>
            <a:r>
              <a:rPr lang="en-US" sz="2825" b="1" spc="84" dirty="0">
                <a:solidFill>
                  <a:srgbClr val="FFFFFF"/>
                </a:solidFill>
                <a:latin typeface="Asap Semi-Bold"/>
                <a:ea typeface="Asap Semi-Bold"/>
                <a:cs typeface="Asap Semi-Bold"/>
                <a:sym typeface="Asap Semi-Bold"/>
              </a:rPr>
              <a:t>A. </a:t>
            </a:r>
            <a:r>
              <a:rPr lang="en-US" sz="2825" b="1" spc="84" dirty="0" err="1">
                <a:solidFill>
                  <a:srgbClr val="FFFFFF"/>
                </a:solidFill>
                <a:latin typeface="Asap Semi-Bold"/>
                <a:ea typeface="Asap Semi-Bold"/>
                <a:cs typeface="Asap Semi-Bold"/>
                <a:sym typeface="Asap Semi-Bold"/>
              </a:rPr>
              <a:t>Bảng</a:t>
            </a:r>
            <a:r>
              <a:rPr lang="en-US" sz="2825" b="1" spc="84" dirty="0">
                <a:solidFill>
                  <a:srgbClr val="FFFFFF"/>
                </a:solidFill>
                <a:latin typeface="Asap Semi-Bold"/>
                <a:ea typeface="Asap Semi-Bold"/>
                <a:cs typeface="Asap Semi-Bold"/>
                <a:sym typeface="Asap Semi-Bold"/>
              </a:rPr>
              <a:t> (Tables) </a:t>
            </a:r>
            <a:r>
              <a:rPr lang="en-US" sz="2825" b="1" spc="84" dirty="0" err="1">
                <a:solidFill>
                  <a:srgbClr val="FFFFFF"/>
                </a:solidFill>
                <a:latin typeface="Asap Semi-Bold"/>
                <a:ea typeface="Asap Semi-Bold"/>
                <a:cs typeface="Asap Semi-Bold"/>
                <a:sym typeface="Asap Semi-Bold"/>
              </a:rPr>
              <a:t>và</a:t>
            </a:r>
            <a:r>
              <a:rPr lang="en-US" sz="2825" b="1" spc="84" dirty="0">
                <a:solidFill>
                  <a:srgbClr val="FFFFFF"/>
                </a:solidFill>
                <a:latin typeface="Asap Semi-Bold"/>
                <a:ea typeface="Asap Semi-Bold"/>
                <a:cs typeface="Asap Semi-Bold"/>
                <a:sym typeface="Asap Semi-Bold"/>
              </a:rPr>
              <a:t> </a:t>
            </a:r>
            <a:r>
              <a:rPr lang="en-US" sz="2825" b="1" spc="84" dirty="0" err="1">
                <a:solidFill>
                  <a:srgbClr val="FFFFFF"/>
                </a:solidFill>
                <a:latin typeface="Asap Semi-Bold"/>
                <a:ea typeface="Asap Semi-Bold"/>
                <a:cs typeface="Asap Semi-Bold"/>
                <a:sym typeface="Asap Semi-Bold"/>
              </a:rPr>
              <a:t>Hàng</a:t>
            </a:r>
            <a:r>
              <a:rPr lang="en-US" sz="2825" b="1" spc="84" dirty="0">
                <a:solidFill>
                  <a:srgbClr val="FFFFFF"/>
                </a:solidFill>
                <a:latin typeface="Asap Semi-Bold"/>
                <a:ea typeface="Asap Semi-Bold"/>
                <a:cs typeface="Asap Semi-Bold"/>
                <a:sym typeface="Asap Semi-Bold"/>
              </a:rPr>
              <a:t> (Rows) </a:t>
            </a:r>
          </a:p>
        </p:txBody>
      </p:sp>
      <p:sp>
        <p:nvSpPr>
          <p:cNvPr id="14" name="TextBox 14"/>
          <p:cNvSpPr txBox="1"/>
          <p:nvPr/>
        </p:nvSpPr>
        <p:spPr>
          <a:xfrm>
            <a:off x="3553346" y="523557"/>
            <a:ext cx="11181309" cy="1076960"/>
          </a:xfrm>
          <a:prstGeom prst="rect">
            <a:avLst/>
          </a:prstGeom>
        </p:spPr>
        <p:txBody>
          <a:bodyPr lIns="0" tIns="0" rIns="0" bIns="0" rtlCol="0" anchor="t">
            <a:spAutoFit/>
          </a:bodyPr>
          <a:lstStyle/>
          <a:p>
            <a:pPr marL="0" lvl="0" indent="0" algn="ctr">
              <a:lnSpc>
                <a:spcPts val="8305"/>
              </a:lnSpc>
              <a:spcBef>
                <a:spcPct val="0"/>
              </a:spcBef>
            </a:pPr>
            <a:r>
              <a:rPr lang="en-US" sz="7550" b="1">
                <a:solidFill>
                  <a:srgbClr val="1836B2"/>
                </a:solidFill>
                <a:latin typeface="Asap Semi-Bold"/>
                <a:ea typeface="Asap Semi-Bold"/>
                <a:cs typeface="Asap Semi-Bold"/>
                <a:sym typeface="Asap Semi-Bold"/>
              </a:rPr>
              <a:t>Trắc nghiệm ôn tập</a:t>
            </a:r>
          </a:p>
        </p:txBody>
      </p:sp>
      <p:sp>
        <p:nvSpPr>
          <p:cNvPr id="15" name="AutoShape 15"/>
          <p:cNvSpPr/>
          <p:nvPr/>
        </p:nvSpPr>
        <p:spPr>
          <a:xfrm>
            <a:off x="1" y="9654539"/>
            <a:ext cx="18288000" cy="632461"/>
          </a:xfrm>
          <a:prstGeom prst="rect">
            <a:avLst/>
          </a:prstGeom>
          <a:solidFill>
            <a:srgbClr val="1836B2"/>
          </a:solidFill>
        </p:spPr>
      </p:sp>
      <p:sp>
        <p:nvSpPr>
          <p:cNvPr id="16" name="TextBox 16"/>
          <p:cNvSpPr txBox="1"/>
          <p:nvPr/>
        </p:nvSpPr>
        <p:spPr>
          <a:xfrm>
            <a:off x="1151739" y="1829733"/>
            <a:ext cx="14492734" cy="632461"/>
          </a:xfrm>
          <a:prstGeom prst="rect">
            <a:avLst/>
          </a:prstGeom>
        </p:spPr>
        <p:txBody>
          <a:bodyPr lIns="0" tIns="0" rIns="0" bIns="0" rtlCol="0" anchor="t">
            <a:spAutoFit/>
          </a:bodyPr>
          <a:lstStyle/>
          <a:p>
            <a:pPr algn="ctr">
              <a:lnSpc>
                <a:spcPts val="5039"/>
              </a:lnSpc>
              <a:spcBef>
                <a:spcPct val="0"/>
              </a:spcBef>
            </a:pPr>
            <a:r>
              <a:rPr lang="en-US" sz="3599" b="1" spc="17">
                <a:solidFill>
                  <a:srgbClr val="000000"/>
                </a:solidFill>
                <a:latin typeface="Asap Bold"/>
                <a:ea typeface="Asap Bold"/>
                <a:cs typeface="Asap Bold"/>
                <a:sym typeface="Asap Bold"/>
              </a:rPr>
              <a:t>Câu 1: Trong Firebase Firestore, dữ liệu được lưu trữ theo cấu trúc nào? </a:t>
            </a:r>
          </a:p>
        </p:txBody>
      </p:sp>
      <p:sp>
        <p:nvSpPr>
          <p:cNvPr id="23" name="Freeform 5">
            <a:extLst>
              <a:ext uri="{FF2B5EF4-FFF2-40B4-BE49-F238E27FC236}">
                <a16:creationId xmlns:a16="http://schemas.microsoft.com/office/drawing/2014/main" id="{5B9B038B-17E1-4FE4-B1BD-27B074E35765}"/>
              </a:ext>
            </a:extLst>
          </p:cNvPr>
          <p:cNvSpPr/>
          <p:nvPr/>
        </p:nvSpPr>
        <p:spPr>
          <a:xfrm rot="10800000">
            <a:off x="1151739" y="4625125"/>
            <a:ext cx="13255464" cy="986979"/>
          </a:xfrm>
          <a:custGeom>
            <a:avLst/>
            <a:gdLst/>
            <a:ahLst/>
            <a:cxnLst/>
            <a:rect l="l" t="t" r="r" b="b"/>
            <a:pathLst>
              <a:path w="72149153" h="5372100">
                <a:moveTo>
                  <a:pt x="70598481" y="0"/>
                </a:moveTo>
                <a:lnTo>
                  <a:pt x="1550670" y="0"/>
                </a:lnTo>
                <a:lnTo>
                  <a:pt x="0" y="2686050"/>
                </a:lnTo>
                <a:lnTo>
                  <a:pt x="1550670" y="5372100"/>
                </a:lnTo>
                <a:lnTo>
                  <a:pt x="70598481" y="5372100"/>
                </a:lnTo>
                <a:lnTo>
                  <a:pt x="72149153" y="2686050"/>
                </a:lnTo>
                <a:lnTo>
                  <a:pt x="70598481" y="0"/>
                </a:lnTo>
                <a:close/>
              </a:path>
            </a:pathLst>
          </a:custGeom>
          <a:solidFill>
            <a:schemeClr val="accent1">
              <a:lumMod val="75000"/>
            </a:schemeClr>
          </a:solidFill>
        </p:spPr>
        <p:txBody>
          <a:bodyPr/>
          <a:lstStyle/>
          <a:p>
            <a:endParaRPr lang="vi-VN" dirty="0"/>
          </a:p>
        </p:txBody>
      </p:sp>
      <p:sp>
        <p:nvSpPr>
          <p:cNvPr id="9" name="TextBox 9"/>
          <p:cNvSpPr txBox="1"/>
          <p:nvPr/>
        </p:nvSpPr>
        <p:spPr>
          <a:xfrm>
            <a:off x="2789688" y="4927378"/>
            <a:ext cx="11126474" cy="435769"/>
          </a:xfrm>
          <a:prstGeom prst="rect">
            <a:avLst/>
          </a:prstGeom>
        </p:spPr>
        <p:txBody>
          <a:bodyPr lIns="0" tIns="0" rIns="0" bIns="0" rtlCol="0" anchor="t">
            <a:spAutoFit/>
          </a:bodyPr>
          <a:lstStyle/>
          <a:p>
            <a:pPr marL="0" lvl="0" indent="0" algn="l">
              <a:lnSpc>
                <a:spcPts val="3390"/>
              </a:lnSpc>
              <a:spcBef>
                <a:spcPct val="0"/>
              </a:spcBef>
            </a:pPr>
            <a:r>
              <a:rPr lang="en-US" sz="2825" b="1" spc="84" dirty="0">
                <a:solidFill>
                  <a:srgbClr val="FFFFFF"/>
                </a:solidFill>
                <a:latin typeface="Asap Semi-Bold"/>
                <a:ea typeface="Asap Semi-Bold"/>
                <a:cs typeface="Asap Semi-Bold"/>
                <a:sym typeface="Asap Semi-Bold"/>
              </a:rPr>
              <a:t>B. </a:t>
            </a:r>
            <a:r>
              <a:rPr lang="en-US" sz="2825" b="1" spc="84" dirty="0" err="1">
                <a:solidFill>
                  <a:srgbClr val="FFFFFF"/>
                </a:solidFill>
                <a:latin typeface="Asap Semi-Bold"/>
                <a:ea typeface="Asap Semi-Bold"/>
                <a:cs typeface="Asap Semi-Bold"/>
                <a:sym typeface="Asap Semi-Bold"/>
              </a:rPr>
              <a:t>Bộ</a:t>
            </a:r>
            <a:r>
              <a:rPr lang="en-US" sz="2825" b="1" spc="84" dirty="0">
                <a:solidFill>
                  <a:srgbClr val="FFFFFF"/>
                </a:solidFill>
                <a:latin typeface="Asap Semi-Bold"/>
                <a:ea typeface="Asap Semi-Bold"/>
                <a:cs typeface="Asap Semi-Bold"/>
                <a:sym typeface="Asap Semi-Bold"/>
              </a:rPr>
              <a:t> </a:t>
            </a:r>
            <a:r>
              <a:rPr lang="en-US" sz="2825" b="1" spc="84" dirty="0" err="1">
                <a:solidFill>
                  <a:srgbClr val="FFFFFF"/>
                </a:solidFill>
                <a:latin typeface="Asap Semi-Bold"/>
                <a:ea typeface="Asap Semi-Bold"/>
                <a:cs typeface="Asap Semi-Bold"/>
                <a:sym typeface="Asap Semi-Bold"/>
              </a:rPr>
              <a:t>sưu</a:t>
            </a:r>
            <a:r>
              <a:rPr lang="en-US" sz="2825" b="1" spc="84" dirty="0">
                <a:solidFill>
                  <a:srgbClr val="FFFFFF"/>
                </a:solidFill>
                <a:latin typeface="Asap Semi-Bold"/>
                <a:ea typeface="Asap Semi-Bold"/>
                <a:cs typeface="Asap Semi-Bold"/>
                <a:sym typeface="Asap Semi-Bold"/>
              </a:rPr>
              <a:t> </a:t>
            </a:r>
            <a:r>
              <a:rPr lang="en-US" sz="2825" b="1" spc="84" dirty="0" err="1">
                <a:solidFill>
                  <a:srgbClr val="FFFFFF"/>
                </a:solidFill>
                <a:latin typeface="Asap Semi-Bold"/>
                <a:ea typeface="Asap Semi-Bold"/>
                <a:cs typeface="Asap Semi-Bold"/>
                <a:sym typeface="Asap Semi-Bold"/>
              </a:rPr>
              <a:t>tập</a:t>
            </a:r>
            <a:r>
              <a:rPr lang="en-US" sz="2825" b="1" spc="84" dirty="0">
                <a:solidFill>
                  <a:srgbClr val="FFFFFF"/>
                </a:solidFill>
                <a:latin typeface="Asap Semi-Bold"/>
                <a:ea typeface="Asap Semi-Bold"/>
                <a:cs typeface="Asap Semi-Bold"/>
                <a:sym typeface="Asap Semi-Bold"/>
              </a:rPr>
              <a:t> (Collections) </a:t>
            </a:r>
            <a:r>
              <a:rPr lang="en-US" sz="2825" b="1" spc="84" dirty="0" err="1">
                <a:solidFill>
                  <a:srgbClr val="FFFFFF"/>
                </a:solidFill>
                <a:latin typeface="Asap Semi-Bold"/>
                <a:ea typeface="Asap Semi-Bold"/>
                <a:cs typeface="Asap Semi-Bold"/>
                <a:sym typeface="Asap Semi-Bold"/>
              </a:rPr>
              <a:t>và</a:t>
            </a:r>
            <a:r>
              <a:rPr lang="en-US" sz="2825" b="1" spc="84" dirty="0">
                <a:solidFill>
                  <a:srgbClr val="FFFFFF"/>
                </a:solidFill>
                <a:latin typeface="Asap Semi-Bold"/>
                <a:ea typeface="Asap Semi-Bold"/>
                <a:cs typeface="Asap Semi-Bold"/>
                <a:sym typeface="Asap Semi-Bold"/>
              </a:rPr>
              <a:t> </a:t>
            </a:r>
            <a:r>
              <a:rPr lang="en-US" sz="2825" b="1" spc="84" dirty="0" err="1">
                <a:solidFill>
                  <a:srgbClr val="FFFFFF"/>
                </a:solidFill>
                <a:latin typeface="Asap Semi-Bold"/>
                <a:ea typeface="Asap Semi-Bold"/>
                <a:cs typeface="Asap Semi-Bold"/>
                <a:sym typeface="Asap Semi-Bold"/>
              </a:rPr>
              <a:t>Tài</a:t>
            </a:r>
            <a:r>
              <a:rPr lang="en-US" sz="2825" b="1" spc="84" dirty="0">
                <a:solidFill>
                  <a:srgbClr val="FFFFFF"/>
                </a:solidFill>
                <a:latin typeface="Asap Semi-Bold"/>
                <a:ea typeface="Asap Semi-Bold"/>
                <a:cs typeface="Asap Semi-Bold"/>
                <a:sym typeface="Asap Semi-Bold"/>
              </a:rPr>
              <a:t> </a:t>
            </a:r>
            <a:r>
              <a:rPr lang="en-US" sz="2825" b="1" spc="84" dirty="0" err="1">
                <a:solidFill>
                  <a:srgbClr val="FFFFFF"/>
                </a:solidFill>
                <a:latin typeface="Asap Semi-Bold"/>
                <a:ea typeface="Asap Semi-Bold"/>
                <a:cs typeface="Asap Semi-Bold"/>
                <a:sym typeface="Asap Semi-Bold"/>
              </a:rPr>
              <a:t>liệu</a:t>
            </a:r>
            <a:r>
              <a:rPr lang="en-US" sz="2825" b="1" spc="84" dirty="0">
                <a:solidFill>
                  <a:srgbClr val="FFFFFF"/>
                </a:solidFill>
                <a:latin typeface="Asap Semi-Bold"/>
                <a:ea typeface="Asap Semi-Bold"/>
                <a:cs typeface="Asap Semi-Bold"/>
                <a:sym typeface="Asap Semi-Bold"/>
              </a:rPr>
              <a:t> (Documents) </a:t>
            </a:r>
          </a:p>
        </p:txBody>
      </p:sp>
      <p:sp>
        <p:nvSpPr>
          <p:cNvPr id="24" name="Freeform 6">
            <a:extLst>
              <a:ext uri="{FF2B5EF4-FFF2-40B4-BE49-F238E27FC236}">
                <a16:creationId xmlns:a16="http://schemas.microsoft.com/office/drawing/2014/main" id="{0FA7C0CD-772C-4873-B0B6-4C253EA9076A}"/>
              </a:ext>
            </a:extLst>
          </p:cNvPr>
          <p:cNvSpPr/>
          <p:nvPr/>
        </p:nvSpPr>
        <p:spPr>
          <a:xfrm rot="10800000">
            <a:off x="1151739" y="6192391"/>
            <a:ext cx="13255464" cy="986979"/>
          </a:xfrm>
          <a:custGeom>
            <a:avLst/>
            <a:gdLst/>
            <a:ahLst/>
            <a:cxnLst/>
            <a:rect l="l" t="t" r="r" b="b"/>
            <a:pathLst>
              <a:path w="72149153" h="5372100">
                <a:moveTo>
                  <a:pt x="70598481" y="0"/>
                </a:moveTo>
                <a:lnTo>
                  <a:pt x="1550670" y="0"/>
                </a:lnTo>
                <a:lnTo>
                  <a:pt x="0" y="2686050"/>
                </a:lnTo>
                <a:lnTo>
                  <a:pt x="1550670" y="5372100"/>
                </a:lnTo>
                <a:lnTo>
                  <a:pt x="70598481" y="5372100"/>
                </a:lnTo>
                <a:lnTo>
                  <a:pt x="72149153" y="2686050"/>
                </a:lnTo>
                <a:lnTo>
                  <a:pt x="70598481" y="0"/>
                </a:lnTo>
                <a:close/>
              </a:path>
            </a:pathLst>
          </a:custGeom>
          <a:solidFill>
            <a:schemeClr val="accent1">
              <a:lumMod val="75000"/>
            </a:schemeClr>
          </a:solidFill>
        </p:spPr>
      </p:sp>
      <p:sp>
        <p:nvSpPr>
          <p:cNvPr id="13" name="TextBox 13"/>
          <p:cNvSpPr txBox="1"/>
          <p:nvPr/>
        </p:nvSpPr>
        <p:spPr>
          <a:xfrm>
            <a:off x="2789687" y="6523392"/>
            <a:ext cx="11126474" cy="435769"/>
          </a:xfrm>
          <a:prstGeom prst="rect">
            <a:avLst/>
          </a:prstGeom>
        </p:spPr>
        <p:txBody>
          <a:bodyPr lIns="0" tIns="0" rIns="0" bIns="0" rtlCol="0" anchor="t">
            <a:spAutoFit/>
          </a:bodyPr>
          <a:lstStyle/>
          <a:p>
            <a:pPr marL="0" lvl="0" indent="0" algn="l">
              <a:lnSpc>
                <a:spcPts val="3395"/>
              </a:lnSpc>
              <a:spcBef>
                <a:spcPct val="0"/>
              </a:spcBef>
            </a:pPr>
            <a:r>
              <a:rPr lang="en-US" sz="2829" b="1" spc="84" dirty="0">
                <a:solidFill>
                  <a:srgbClr val="FFFFFF"/>
                </a:solidFill>
                <a:latin typeface="Asap Semi-Bold"/>
                <a:ea typeface="Asap Semi-Bold"/>
                <a:cs typeface="Asap Semi-Bold"/>
                <a:sym typeface="Asap Semi-Bold"/>
              </a:rPr>
              <a:t>C. </a:t>
            </a:r>
            <a:r>
              <a:rPr lang="en-US" sz="2829" b="1" spc="84" dirty="0" err="1">
                <a:solidFill>
                  <a:srgbClr val="FFFFFF"/>
                </a:solidFill>
                <a:latin typeface="Asap Semi-Bold"/>
                <a:ea typeface="Asap Semi-Bold"/>
                <a:cs typeface="Asap Semi-Bold"/>
                <a:sym typeface="Asap Semi-Bold"/>
              </a:rPr>
              <a:t>Chìa</a:t>
            </a:r>
            <a:r>
              <a:rPr lang="en-US" sz="2829" b="1" spc="84" dirty="0">
                <a:solidFill>
                  <a:srgbClr val="FFFFFF"/>
                </a:solidFill>
                <a:latin typeface="Asap Semi-Bold"/>
                <a:ea typeface="Asap Semi-Bold"/>
                <a:cs typeface="Asap Semi-Bold"/>
                <a:sym typeface="Asap Semi-Bold"/>
              </a:rPr>
              <a:t> </a:t>
            </a:r>
            <a:r>
              <a:rPr lang="en-US" sz="2829" b="1" spc="84" dirty="0" err="1">
                <a:solidFill>
                  <a:srgbClr val="FFFFFF"/>
                </a:solidFill>
                <a:latin typeface="Asap Semi-Bold"/>
                <a:ea typeface="Asap Semi-Bold"/>
                <a:cs typeface="Asap Semi-Bold"/>
                <a:sym typeface="Asap Semi-Bold"/>
              </a:rPr>
              <a:t>khóa</a:t>
            </a:r>
            <a:r>
              <a:rPr lang="en-US" sz="2829" b="1" spc="84" dirty="0">
                <a:solidFill>
                  <a:srgbClr val="FFFFFF"/>
                </a:solidFill>
                <a:latin typeface="Asap Semi-Bold"/>
                <a:ea typeface="Asap Semi-Bold"/>
                <a:cs typeface="Asap Semi-Bold"/>
                <a:sym typeface="Asap Semi-Bold"/>
              </a:rPr>
              <a:t> (Keys) </a:t>
            </a:r>
            <a:r>
              <a:rPr lang="en-US" sz="2829" b="1" spc="84" dirty="0" err="1">
                <a:solidFill>
                  <a:srgbClr val="FFFFFF"/>
                </a:solidFill>
                <a:latin typeface="Asap Semi-Bold"/>
                <a:ea typeface="Asap Semi-Bold"/>
                <a:cs typeface="Asap Semi-Bold"/>
                <a:sym typeface="Asap Semi-Bold"/>
              </a:rPr>
              <a:t>và</a:t>
            </a:r>
            <a:r>
              <a:rPr lang="en-US" sz="2829" b="1" spc="84" dirty="0">
                <a:solidFill>
                  <a:srgbClr val="FFFFFF"/>
                </a:solidFill>
                <a:latin typeface="Asap Semi-Bold"/>
                <a:ea typeface="Asap Semi-Bold"/>
                <a:cs typeface="Asap Semi-Bold"/>
                <a:sym typeface="Asap Semi-Bold"/>
              </a:rPr>
              <a:t> </a:t>
            </a:r>
            <a:r>
              <a:rPr lang="en-US" sz="2829" b="1" spc="84" dirty="0" err="1">
                <a:solidFill>
                  <a:srgbClr val="FFFFFF"/>
                </a:solidFill>
                <a:latin typeface="Asap Semi-Bold"/>
                <a:ea typeface="Asap Semi-Bold"/>
                <a:cs typeface="Asap Semi-Bold"/>
                <a:sym typeface="Asap Semi-Bold"/>
              </a:rPr>
              <a:t>Giá</a:t>
            </a:r>
            <a:r>
              <a:rPr lang="en-US" sz="2829" b="1" spc="84" dirty="0">
                <a:solidFill>
                  <a:srgbClr val="FFFFFF"/>
                </a:solidFill>
                <a:latin typeface="Asap Semi-Bold"/>
                <a:ea typeface="Asap Semi-Bold"/>
                <a:cs typeface="Asap Semi-Bold"/>
                <a:sym typeface="Asap Semi-Bold"/>
              </a:rPr>
              <a:t> </a:t>
            </a:r>
            <a:r>
              <a:rPr lang="en-US" sz="2829" b="1" spc="84" dirty="0" err="1">
                <a:solidFill>
                  <a:srgbClr val="FFFFFF"/>
                </a:solidFill>
                <a:latin typeface="Asap Semi-Bold"/>
                <a:ea typeface="Asap Semi-Bold"/>
                <a:cs typeface="Asap Semi-Bold"/>
                <a:sym typeface="Asap Semi-Bold"/>
              </a:rPr>
              <a:t>trị</a:t>
            </a:r>
            <a:r>
              <a:rPr lang="en-US" sz="2829" b="1" spc="84" dirty="0">
                <a:solidFill>
                  <a:srgbClr val="FFFFFF"/>
                </a:solidFill>
                <a:latin typeface="Asap Semi-Bold"/>
                <a:ea typeface="Asap Semi-Bold"/>
                <a:cs typeface="Asap Semi-Bold"/>
                <a:sym typeface="Asap Semi-Bold"/>
              </a:rPr>
              <a:t> (Values) </a:t>
            </a:r>
          </a:p>
        </p:txBody>
      </p:sp>
      <p:sp>
        <p:nvSpPr>
          <p:cNvPr id="25" name="Freeform 7">
            <a:extLst>
              <a:ext uri="{FF2B5EF4-FFF2-40B4-BE49-F238E27FC236}">
                <a16:creationId xmlns:a16="http://schemas.microsoft.com/office/drawing/2014/main" id="{9B64C945-6C41-47EB-831B-7304019C3B3D}"/>
              </a:ext>
            </a:extLst>
          </p:cNvPr>
          <p:cNvSpPr/>
          <p:nvPr/>
        </p:nvSpPr>
        <p:spPr>
          <a:xfrm rot="10800000">
            <a:off x="1151739" y="7765987"/>
            <a:ext cx="13255464" cy="986979"/>
          </a:xfrm>
          <a:custGeom>
            <a:avLst/>
            <a:gdLst/>
            <a:ahLst/>
            <a:cxnLst/>
            <a:rect l="l" t="t" r="r" b="b"/>
            <a:pathLst>
              <a:path w="72149153" h="5372100">
                <a:moveTo>
                  <a:pt x="70598481" y="0"/>
                </a:moveTo>
                <a:lnTo>
                  <a:pt x="1550670" y="0"/>
                </a:lnTo>
                <a:lnTo>
                  <a:pt x="0" y="2686050"/>
                </a:lnTo>
                <a:lnTo>
                  <a:pt x="1550670" y="5372100"/>
                </a:lnTo>
                <a:lnTo>
                  <a:pt x="70598481" y="5372100"/>
                </a:lnTo>
                <a:lnTo>
                  <a:pt x="72149153" y="2686050"/>
                </a:lnTo>
                <a:lnTo>
                  <a:pt x="70598481" y="0"/>
                </a:lnTo>
                <a:close/>
              </a:path>
            </a:pathLst>
          </a:custGeom>
          <a:solidFill>
            <a:schemeClr val="accent1">
              <a:lumMod val="75000"/>
            </a:schemeClr>
          </a:solidFill>
        </p:spPr>
      </p:sp>
      <p:sp>
        <p:nvSpPr>
          <p:cNvPr id="20" name="TextBox 20"/>
          <p:cNvSpPr txBox="1"/>
          <p:nvPr/>
        </p:nvSpPr>
        <p:spPr>
          <a:xfrm>
            <a:off x="2789687" y="8064977"/>
            <a:ext cx="11126474" cy="435769"/>
          </a:xfrm>
          <a:prstGeom prst="rect">
            <a:avLst/>
          </a:prstGeom>
        </p:spPr>
        <p:txBody>
          <a:bodyPr lIns="0" tIns="0" rIns="0" bIns="0" rtlCol="0" anchor="t">
            <a:spAutoFit/>
          </a:bodyPr>
          <a:lstStyle/>
          <a:p>
            <a:pPr marL="0" lvl="0" indent="0" algn="l">
              <a:lnSpc>
                <a:spcPts val="3395"/>
              </a:lnSpc>
              <a:spcBef>
                <a:spcPct val="0"/>
              </a:spcBef>
            </a:pPr>
            <a:r>
              <a:rPr lang="en-US" sz="2829" b="1" spc="84" dirty="0">
                <a:solidFill>
                  <a:srgbClr val="FFFFFF"/>
                </a:solidFill>
                <a:latin typeface="Asap Semi-Bold"/>
                <a:ea typeface="Asap Semi-Bold"/>
                <a:cs typeface="Asap Semi-Bold"/>
                <a:sym typeface="Asap Semi-Bold"/>
              </a:rPr>
              <a:t>D. </a:t>
            </a:r>
            <a:r>
              <a:rPr lang="en-US" sz="2829" b="1" spc="84" dirty="0" err="1">
                <a:solidFill>
                  <a:srgbClr val="FFFFFF"/>
                </a:solidFill>
                <a:latin typeface="Asap Semi-Bold"/>
                <a:ea typeface="Asap Semi-Bold"/>
                <a:cs typeface="Asap Semi-Bold"/>
                <a:sym typeface="Asap Semi-Bold"/>
              </a:rPr>
              <a:t>Tệp</a:t>
            </a:r>
            <a:r>
              <a:rPr lang="en-US" sz="2829" b="1" spc="84" dirty="0">
                <a:solidFill>
                  <a:srgbClr val="FFFFFF"/>
                </a:solidFill>
                <a:latin typeface="Asap Semi-Bold"/>
                <a:ea typeface="Asap Semi-Bold"/>
                <a:cs typeface="Asap Semi-Bold"/>
                <a:sym typeface="Asap Semi-Bold"/>
              </a:rPr>
              <a:t> (Files) </a:t>
            </a:r>
            <a:r>
              <a:rPr lang="en-US" sz="2829" b="1" spc="84" dirty="0" err="1">
                <a:solidFill>
                  <a:srgbClr val="FFFFFF"/>
                </a:solidFill>
                <a:latin typeface="Asap Semi-Bold"/>
                <a:ea typeface="Asap Semi-Bold"/>
                <a:cs typeface="Asap Semi-Bold"/>
                <a:sym typeface="Asap Semi-Bold"/>
              </a:rPr>
              <a:t>và</a:t>
            </a:r>
            <a:r>
              <a:rPr lang="en-US" sz="2829" b="1" spc="84" dirty="0">
                <a:solidFill>
                  <a:srgbClr val="FFFFFF"/>
                </a:solidFill>
                <a:latin typeface="Asap Semi-Bold"/>
                <a:ea typeface="Asap Semi-Bold"/>
                <a:cs typeface="Asap Semi-Bold"/>
                <a:sym typeface="Asap Semi-Bold"/>
              </a:rPr>
              <a:t> </a:t>
            </a:r>
            <a:r>
              <a:rPr lang="en-US" sz="2829" b="1" spc="84" dirty="0" err="1">
                <a:solidFill>
                  <a:srgbClr val="FFFFFF"/>
                </a:solidFill>
                <a:latin typeface="Asap Semi-Bold"/>
                <a:ea typeface="Asap Semi-Bold"/>
                <a:cs typeface="Asap Semi-Bold"/>
                <a:sym typeface="Asap Semi-Bold"/>
              </a:rPr>
              <a:t>Thư</a:t>
            </a:r>
            <a:r>
              <a:rPr lang="en-US" sz="2829" b="1" spc="84" dirty="0">
                <a:solidFill>
                  <a:srgbClr val="FFFFFF"/>
                </a:solidFill>
                <a:latin typeface="Asap Semi-Bold"/>
                <a:ea typeface="Asap Semi-Bold"/>
                <a:cs typeface="Asap Semi-Bold"/>
                <a:sym typeface="Asap Semi-Bold"/>
              </a:rPr>
              <a:t> </a:t>
            </a:r>
            <a:r>
              <a:rPr lang="en-US" sz="2829" b="1" spc="84" dirty="0" err="1">
                <a:solidFill>
                  <a:srgbClr val="FFFFFF"/>
                </a:solidFill>
                <a:latin typeface="Asap Semi-Bold"/>
                <a:ea typeface="Asap Semi-Bold"/>
                <a:cs typeface="Asap Semi-Bold"/>
                <a:sym typeface="Asap Semi-Bold"/>
              </a:rPr>
              <a:t>mục</a:t>
            </a:r>
            <a:r>
              <a:rPr lang="en-US" sz="2829" b="1" spc="84" dirty="0">
                <a:solidFill>
                  <a:srgbClr val="FFFFFF"/>
                </a:solidFill>
                <a:latin typeface="Asap Semi-Bold"/>
                <a:ea typeface="Asap Semi-Bold"/>
                <a:cs typeface="Asap Semi-Bold"/>
                <a:sym typeface="Asap Semi-Bold"/>
              </a:rPr>
              <a:t> (Folders)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2"/>
                    </p:tgtEl>
                  </p:cond>
                </p:stCondLst>
                <p:endSync evt="end" delay="0">
                  <p:rtn val="all"/>
                </p:endSync>
                <p:childTnLst>
                  <p:par>
                    <p:cTn id="3" fill="hold">
                      <p:stCondLst>
                        <p:cond delay="0"/>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22"/>
                                        </p:tgtEl>
                                        <p:attrNameLst>
                                          <p:attrName>fillcolor</p:attrName>
                                        </p:attrNameLst>
                                      </p:cBhvr>
                                      <p:to>
                                        <a:schemeClr val="accent2"/>
                                      </p:to>
                                    </p:animClr>
                                    <p:set>
                                      <p:cBhvr>
                                        <p:cTn id="7" dur="2000" fill="hold"/>
                                        <p:tgtEl>
                                          <p:spTgt spid="22"/>
                                        </p:tgtEl>
                                        <p:attrNameLst>
                                          <p:attrName>fill.type</p:attrName>
                                        </p:attrNameLst>
                                      </p:cBhvr>
                                      <p:to>
                                        <p:strVal val="solid"/>
                                      </p:to>
                                    </p:set>
                                    <p:set>
                                      <p:cBhvr>
                                        <p:cTn id="8" dur="2000" fill="hold"/>
                                        <p:tgtEl>
                                          <p:spTgt spid="22"/>
                                        </p:tgtEl>
                                        <p:attrNameLst>
                                          <p:attrName>fill.on</p:attrName>
                                        </p:attrNameLst>
                                      </p:cBhvr>
                                      <p:to>
                                        <p:strVal val="true"/>
                                      </p:to>
                                    </p:set>
                                  </p:childTnLst>
                                </p:cTn>
                              </p:par>
                            </p:childTnLst>
                          </p:cTn>
                        </p:par>
                      </p:childTnLst>
                    </p:cTn>
                  </p:par>
                </p:childTnLst>
              </p:cTn>
              <p:nextCondLst>
                <p:cond evt="onClick" delay="0">
                  <p:tgtEl>
                    <p:spTgt spid="22"/>
                  </p:tgtEl>
                </p:cond>
              </p:nextCondLst>
            </p:seq>
            <p:seq concurrent="1" nextAc="seek">
              <p:cTn id="9" restart="whenNotActive" fill="hold" evtFilter="cancelBubble" nodeType="interactiveSeq">
                <p:stCondLst>
                  <p:cond evt="onClick" delay="0">
                    <p:tgtEl>
                      <p:spTgt spid="23"/>
                    </p:tgtEl>
                  </p:cond>
                </p:stCondLst>
                <p:endSync evt="end" delay="0">
                  <p:rtn val="all"/>
                </p:endSync>
                <p:childTnLst>
                  <p:par>
                    <p:cTn id="10" fill="hold">
                      <p:stCondLst>
                        <p:cond delay="0"/>
                      </p:stCondLst>
                      <p:childTnLst>
                        <p:par>
                          <p:cTn id="11" fill="hold">
                            <p:stCondLst>
                              <p:cond delay="0"/>
                            </p:stCondLst>
                            <p:childTnLst>
                              <p:par>
                                <p:cTn id="12" presetID="1" presetClass="emph" presetSubtype="2" fill="hold" nodeType="clickEffect">
                                  <p:stCondLst>
                                    <p:cond delay="0"/>
                                  </p:stCondLst>
                                  <p:childTnLst>
                                    <p:animClr clrSpc="rgb" dir="cw">
                                      <p:cBhvr>
                                        <p:cTn id="13" dur="2000" fill="hold"/>
                                        <p:tgtEl>
                                          <p:spTgt spid="23"/>
                                        </p:tgtEl>
                                        <p:attrNameLst>
                                          <p:attrName>fillcolor</p:attrName>
                                        </p:attrNameLst>
                                      </p:cBhvr>
                                      <p:to>
                                        <a:srgbClr val="1FB33B"/>
                                      </p:to>
                                    </p:animClr>
                                    <p:set>
                                      <p:cBhvr>
                                        <p:cTn id="14" dur="2000" fill="hold"/>
                                        <p:tgtEl>
                                          <p:spTgt spid="23"/>
                                        </p:tgtEl>
                                        <p:attrNameLst>
                                          <p:attrName>fill.type</p:attrName>
                                        </p:attrNameLst>
                                      </p:cBhvr>
                                      <p:to>
                                        <p:strVal val="solid"/>
                                      </p:to>
                                    </p:set>
                                    <p:set>
                                      <p:cBhvr>
                                        <p:cTn id="15" dur="2000" fill="hold"/>
                                        <p:tgtEl>
                                          <p:spTgt spid="23"/>
                                        </p:tgtEl>
                                        <p:attrNameLst>
                                          <p:attrName>fill.on</p:attrName>
                                        </p:attrNameLst>
                                      </p:cBhvr>
                                      <p:to>
                                        <p:strVal val="true"/>
                                      </p:to>
                                    </p:set>
                                  </p:childTnLst>
                                </p:cTn>
                              </p:par>
                            </p:childTnLst>
                          </p:cTn>
                        </p:par>
                      </p:childTnLst>
                    </p:cTn>
                  </p:par>
                </p:childTnLst>
              </p:cTn>
              <p:nextCondLst>
                <p:cond evt="onClick" delay="0">
                  <p:tgtEl>
                    <p:spTgt spid="23"/>
                  </p:tgtEl>
                </p:cond>
              </p:nextCondLst>
            </p:seq>
            <p:seq concurrent="1" nextAc="seek">
              <p:cTn id="16" restart="whenNotActive" fill="hold" evtFilter="cancelBubble" nodeType="interactiveSeq">
                <p:stCondLst>
                  <p:cond evt="onClick" delay="0">
                    <p:tgtEl>
                      <p:spTgt spid="24"/>
                    </p:tgtEl>
                  </p:cond>
                </p:stCondLst>
                <p:endSync evt="end" delay="0">
                  <p:rtn val="all"/>
                </p:endSync>
                <p:childTnLst>
                  <p:par>
                    <p:cTn id="17" fill="hold">
                      <p:stCondLst>
                        <p:cond delay="0"/>
                      </p:stCondLst>
                      <p:childTnLst>
                        <p:par>
                          <p:cTn id="18" fill="hold">
                            <p:stCondLst>
                              <p:cond delay="0"/>
                            </p:stCondLst>
                            <p:childTnLst>
                              <p:par>
                                <p:cTn id="19" presetID="1" presetClass="emph" presetSubtype="2" fill="hold" nodeType="clickEffect">
                                  <p:stCondLst>
                                    <p:cond delay="0"/>
                                  </p:stCondLst>
                                  <p:childTnLst>
                                    <p:animClr clrSpc="rgb" dir="cw">
                                      <p:cBhvr>
                                        <p:cTn id="20" dur="2000" fill="hold"/>
                                        <p:tgtEl>
                                          <p:spTgt spid="24"/>
                                        </p:tgtEl>
                                        <p:attrNameLst>
                                          <p:attrName>fillcolor</p:attrName>
                                        </p:attrNameLst>
                                      </p:cBhvr>
                                      <p:to>
                                        <a:schemeClr val="accent2"/>
                                      </p:to>
                                    </p:animClr>
                                    <p:set>
                                      <p:cBhvr>
                                        <p:cTn id="21" dur="2000" fill="hold"/>
                                        <p:tgtEl>
                                          <p:spTgt spid="24"/>
                                        </p:tgtEl>
                                        <p:attrNameLst>
                                          <p:attrName>fill.type</p:attrName>
                                        </p:attrNameLst>
                                      </p:cBhvr>
                                      <p:to>
                                        <p:strVal val="solid"/>
                                      </p:to>
                                    </p:set>
                                    <p:set>
                                      <p:cBhvr>
                                        <p:cTn id="22" dur="2000" fill="hold"/>
                                        <p:tgtEl>
                                          <p:spTgt spid="24"/>
                                        </p:tgtEl>
                                        <p:attrNameLst>
                                          <p:attrName>fill.on</p:attrName>
                                        </p:attrNameLst>
                                      </p:cBhvr>
                                      <p:to>
                                        <p:strVal val="true"/>
                                      </p:to>
                                    </p:set>
                                  </p:childTnLst>
                                </p:cTn>
                              </p:par>
                            </p:childTnLst>
                          </p:cTn>
                        </p:par>
                      </p:childTnLst>
                    </p:cTn>
                  </p:par>
                </p:childTnLst>
              </p:cTn>
              <p:nextCondLst>
                <p:cond evt="onClick" delay="0">
                  <p:tgtEl>
                    <p:spTgt spid="24"/>
                  </p:tgtEl>
                </p:cond>
              </p:nextCondLst>
            </p:seq>
            <p:seq concurrent="1" nextAc="seek">
              <p:cTn id="23" restart="whenNotActive" fill="hold" evtFilter="cancelBubble" nodeType="interactiveSeq">
                <p:stCondLst>
                  <p:cond evt="onClick" delay="0">
                    <p:tgtEl>
                      <p:spTgt spid="25"/>
                    </p:tgtEl>
                  </p:cond>
                </p:stCondLst>
                <p:endSync evt="end" delay="0">
                  <p:rtn val="all"/>
                </p:endSync>
                <p:childTnLst>
                  <p:par>
                    <p:cTn id="24" fill="hold">
                      <p:stCondLst>
                        <p:cond delay="0"/>
                      </p:stCondLst>
                      <p:childTnLst>
                        <p:par>
                          <p:cTn id="25" fill="hold">
                            <p:stCondLst>
                              <p:cond delay="0"/>
                            </p:stCondLst>
                            <p:childTnLst>
                              <p:par>
                                <p:cTn id="26" presetID="1" presetClass="emph" presetSubtype="2" fill="hold" nodeType="clickEffect">
                                  <p:stCondLst>
                                    <p:cond delay="0"/>
                                  </p:stCondLst>
                                  <p:childTnLst>
                                    <p:animClr clrSpc="rgb" dir="cw">
                                      <p:cBhvr>
                                        <p:cTn id="27" dur="2000" fill="hold"/>
                                        <p:tgtEl>
                                          <p:spTgt spid="25"/>
                                        </p:tgtEl>
                                        <p:attrNameLst>
                                          <p:attrName>fillcolor</p:attrName>
                                        </p:attrNameLst>
                                      </p:cBhvr>
                                      <p:to>
                                        <a:schemeClr val="accent2"/>
                                      </p:to>
                                    </p:animClr>
                                    <p:set>
                                      <p:cBhvr>
                                        <p:cTn id="28" dur="2000" fill="hold"/>
                                        <p:tgtEl>
                                          <p:spTgt spid="25"/>
                                        </p:tgtEl>
                                        <p:attrNameLst>
                                          <p:attrName>fill.type</p:attrName>
                                        </p:attrNameLst>
                                      </p:cBhvr>
                                      <p:to>
                                        <p:strVal val="solid"/>
                                      </p:to>
                                    </p:set>
                                    <p:set>
                                      <p:cBhvr>
                                        <p:cTn id="29" dur="2000" fill="hold"/>
                                        <p:tgtEl>
                                          <p:spTgt spid="25"/>
                                        </p:tgtEl>
                                        <p:attrNameLst>
                                          <p:attrName>fill.on</p:attrName>
                                        </p:attrNameLst>
                                      </p:cBhvr>
                                      <p:to>
                                        <p:strVal val="true"/>
                                      </p:to>
                                    </p:set>
                                  </p:childTnLst>
                                </p:cTn>
                              </p:par>
                            </p:childTnLst>
                          </p:cTn>
                        </p:par>
                      </p:childTnLst>
                    </p:cTn>
                  </p:par>
                </p:childTnLst>
              </p:cTn>
              <p:nextCondLst>
                <p:cond evt="onClick" delay="0">
                  <p:tgtEl>
                    <p:spTgt spid="2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4"/>
          <p:cNvSpPr txBox="1"/>
          <p:nvPr/>
        </p:nvSpPr>
        <p:spPr>
          <a:xfrm>
            <a:off x="3553346" y="523557"/>
            <a:ext cx="11181309" cy="1076960"/>
          </a:xfrm>
          <a:prstGeom prst="rect">
            <a:avLst/>
          </a:prstGeom>
        </p:spPr>
        <p:txBody>
          <a:bodyPr lIns="0" tIns="0" rIns="0" bIns="0" rtlCol="0" anchor="t">
            <a:spAutoFit/>
          </a:bodyPr>
          <a:lstStyle/>
          <a:p>
            <a:pPr marL="0" lvl="0" indent="0" algn="ctr">
              <a:lnSpc>
                <a:spcPts val="8305"/>
              </a:lnSpc>
              <a:spcBef>
                <a:spcPct val="0"/>
              </a:spcBef>
            </a:pPr>
            <a:r>
              <a:rPr lang="en-US" sz="7550" b="1">
                <a:solidFill>
                  <a:srgbClr val="1836B2"/>
                </a:solidFill>
                <a:latin typeface="Asap Semi-Bold"/>
                <a:ea typeface="Asap Semi-Bold"/>
                <a:cs typeface="Asap Semi-Bold"/>
                <a:sym typeface="Asap Semi-Bold"/>
              </a:rPr>
              <a:t>Trắc nghiệm ôn tập</a:t>
            </a:r>
          </a:p>
        </p:txBody>
      </p:sp>
      <p:sp>
        <p:nvSpPr>
          <p:cNvPr id="15" name="AutoShape 15"/>
          <p:cNvSpPr/>
          <p:nvPr/>
        </p:nvSpPr>
        <p:spPr>
          <a:xfrm>
            <a:off x="-179299" y="9763443"/>
            <a:ext cx="18646597" cy="714057"/>
          </a:xfrm>
          <a:prstGeom prst="rect">
            <a:avLst/>
          </a:prstGeom>
          <a:solidFill>
            <a:srgbClr val="1836B2"/>
          </a:solidFill>
        </p:spPr>
      </p:sp>
      <p:sp>
        <p:nvSpPr>
          <p:cNvPr id="16" name="TextBox 16"/>
          <p:cNvSpPr txBox="1"/>
          <p:nvPr/>
        </p:nvSpPr>
        <p:spPr>
          <a:xfrm>
            <a:off x="1151739" y="1826254"/>
            <a:ext cx="13400187" cy="632461"/>
          </a:xfrm>
          <a:prstGeom prst="rect">
            <a:avLst/>
          </a:prstGeom>
        </p:spPr>
        <p:txBody>
          <a:bodyPr lIns="0" tIns="0" rIns="0" bIns="0" rtlCol="0" anchor="t">
            <a:spAutoFit/>
          </a:bodyPr>
          <a:lstStyle/>
          <a:p>
            <a:pPr algn="ctr">
              <a:lnSpc>
                <a:spcPts val="5039"/>
              </a:lnSpc>
              <a:spcBef>
                <a:spcPct val="0"/>
              </a:spcBef>
            </a:pPr>
            <a:r>
              <a:rPr lang="en-US" sz="3599" b="1" spc="17">
                <a:solidFill>
                  <a:srgbClr val="000000"/>
                </a:solidFill>
                <a:latin typeface="Asap Bold"/>
                <a:ea typeface="Asap Bold"/>
                <a:cs typeface="Asap Bold"/>
                <a:sym typeface="Asap Bold"/>
              </a:rPr>
              <a:t>Câu 2: Firebase NoSQL cung cấp hai loại cơ sở dữ liệu chính, đó là:</a:t>
            </a:r>
          </a:p>
        </p:txBody>
      </p:sp>
      <p:sp>
        <p:nvSpPr>
          <p:cNvPr id="21" name="Freeform">
            <a:extLst>
              <a:ext uri="{FF2B5EF4-FFF2-40B4-BE49-F238E27FC236}">
                <a16:creationId xmlns:a16="http://schemas.microsoft.com/office/drawing/2014/main" id="{5BE8B376-A971-41C4-9655-A94F4D6D1EC4}"/>
              </a:ext>
            </a:extLst>
          </p:cNvPr>
          <p:cNvSpPr/>
          <p:nvPr/>
        </p:nvSpPr>
        <p:spPr>
          <a:xfrm rot="10800000">
            <a:off x="1151739" y="3050170"/>
            <a:ext cx="13255464" cy="986979"/>
          </a:xfrm>
          <a:custGeom>
            <a:avLst/>
            <a:gdLst/>
            <a:ahLst/>
            <a:cxnLst/>
            <a:rect l="l" t="t" r="r" b="b"/>
            <a:pathLst>
              <a:path w="72149153" h="5372100">
                <a:moveTo>
                  <a:pt x="70598481" y="0"/>
                </a:moveTo>
                <a:lnTo>
                  <a:pt x="1550670" y="0"/>
                </a:lnTo>
                <a:lnTo>
                  <a:pt x="0" y="2686050"/>
                </a:lnTo>
                <a:lnTo>
                  <a:pt x="1550670" y="5372100"/>
                </a:lnTo>
                <a:lnTo>
                  <a:pt x="70598481" y="5372100"/>
                </a:lnTo>
                <a:lnTo>
                  <a:pt x="72149153" y="2686050"/>
                </a:lnTo>
                <a:lnTo>
                  <a:pt x="70598481" y="0"/>
                </a:lnTo>
                <a:close/>
              </a:path>
            </a:pathLst>
          </a:custGeom>
          <a:solidFill>
            <a:srgbClr val="A066CB"/>
          </a:solidFill>
        </p:spPr>
      </p:sp>
      <p:sp>
        <p:nvSpPr>
          <p:cNvPr id="22" name="TextBox 5">
            <a:extLst>
              <a:ext uri="{FF2B5EF4-FFF2-40B4-BE49-F238E27FC236}">
                <a16:creationId xmlns:a16="http://schemas.microsoft.com/office/drawing/2014/main" id="{34E8BA79-DAF7-4788-B88A-5FB4E7E9BB7B}"/>
              </a:ext>
            </a:extLst>
          </p:cNvPr>
          <p:cNvSpPr txBox="1"/>
          <p:nvPr/>
        </p:nvSpPr>
        <p:spPr>
          <a:xfrm>
            <a:off x="2789688" y="3325774"/>
            <a:ext cx="11126475" cy="407419"/>
          </a:xfrm>
          <a:prstGeom prst="rect">
            <a:avLst/>
          </a:prstGeom>
        </p:spPr>
        <p:txBody>
          <a:bodyPr lIns="0" tIns="0" rIns="0" bIns="0" rtlCol="0" anchor="t">
            <a:spAutoFit/>
          </a:bodyPr>
          <a:lstStyle/>
          <a:p>
            <a:pPr marL="0" lvl="0" indent="0" algn="l">
              <a:lnSpc>
                <a:spcPts val="3390"/>
              </a:lnSpc>
              <a:spcBef>
                <a:spcPct val="0"/>
              </a:spcBef>
            </a:pPr>
            <a:r>
              <a:rPr lang="en-US" sz="2825" b="1" spc="84" dirty="0">
                <a:solidFill>
                  <a:srgbClr val="FFFFFF"/>
                </a:solidFill>
                <a:latin typeface="Asap Semi-Bold"/>
                <a:ea typeface="Asap Semi-Bold"/>
                <a:cs typeface="Asap Semi-Bold"/>
                <a:sym typeface="Asap Semi-Bold"/>
              </a:rPr>
              <a:t>A. MYSQL </a:t>
            </a:r>
            <a:r>
              <a:rPr lang="vi-VN" sz="2825" b="1" spc="84" dirty="0" err="1">
                <a:solidFill>
                  <a:srgbClr val="FFFFFF"/>
                </a:solidFill>
                <a:latin typeface="Asap Semi-Bold"/>
                <a:ea typeface="Asap Semi-Bold"/>
                <a:cs typeface="Asap Semi-Bold"/>
                <a:sym typeface="Asap Semi-Bold"/>
              </a:rPr>
              <a:t>và</a:t>
            </a:r>
            <a:r>
              <a:rPr lang="vi-VN" sz="2825" b="1" spc="84" dirty="0">
                <a:solidFill>
                  <a:srgbClr val="FFFFFF"/>
                </a:solidFill>
                <a:latin typeface="Asap Semi-Bold"/>
                <a:ea typeface="Asap Semi-Bold"/>
                <a:cs typeface="Asap Semi-Bold"/>
                <a:sym typeface="Asap Semi-Bold"/>
              </a:rPr>
              <a:t> </a:t>
            </a:r>
            <a:r>
              <a:rPr lang="vi-VN" sz="2825" b="1" spc="84" dirty="0" err="1">
                <a:solidFill>
                  <a:srgbClr val="FFFFFF"/>
                </a:solidFill>
                <a:latin typeface="Asap Semi-Bold"/>
                <a:ea typeface="Asap Semi-Bold"/>
                <a:cs typeface="Asap Semi-Bold"/>
                <a:sym typeface="Asap Semi-Bold"/>
              </a:rPr>
              <a:t>PostgreSQL</a:t>
            </a:r>
            <a:r>
              <a:rPr lang="en-US" sz="2825" b="1" spc="84" dirty="0">
                <a:solidFill>
                  <a:srgbClr val="FFFFFF"/>
                </a:solidFill>
                <a:latin typeface="Asap Semi-Bold"/>
                <a:ea typeface="Asap Semi-Bold"/>
                <a:cs typeface="Asap Semi-Bold"/>
                <a:sym typeface="Asap Semi-Bold"/>
              </a:rPr>
              <a:t> </a:t>
            </a:r>
          </a:p>
        </p:txBody>
      </p:sp>
      <p:sp>
        <p:nvSpPr>
          <p:cNvPr id="23" name="Freeform 8">
            <a:extLst>
              <a:ext uri="{FF2B5EF4-FFF2-40B4-BE49-F238E27FC236}">
                <a16:creationId xmlns:a16="http://schemas.microsoft.com/office/drawing/2014/main" id="{8DF034FF-F736-43F5-9271-3213AF3F693D}"/>
              </a:ext>
            </a:extLst>
          </p:cNvPr>
          <p:cNvSpPr/>
          <p:nvPr/>
        </p:nvSpPr>
        <p:spPr>
          <a:xfrm rot="10800000">
            <a:off x="1151739" y="4625125"/>
            <a:ext cx="13255464" cy="986979"/>
          </a:xfrm>
          <a:custGeom>
            <a:avLst/>
            <a:gdLst/>
            <a:ahLst/>
            <a:cxnLst/>
            <a:rect l="l" t="t" r="r" b="b"/>
            <a:pathLst>
              <a:path w="72149153" h="5372100">
                <a:moveTo>
                  <a:pt x="70598481" y="0"/>
                </a:moveTo>
                <a:lnTo>
                  <a:pt x="1550670" y="0"/>
                </a:lnTo>
                <a:lnTo>
                  <a:pt x="0" y="2686050"/>
                </a:lnTo>
                <a:lnTo>
                  <a:pt x="1550670" y="5372100"/>
                </a:lnTo>
                <a:lnTo>
                  <a:pt x="70598481" y="5372100"/>
                </a:lnTo>
                <a:lnTo>
                  <a:pt x="72149153" y="2686050"/>
                </a:lnTo>
                <a:lnTo>
                  <a:pt x="70598481" y="0"/>
                </a:lnTo>
                <a:close/>
              </a:path>
            </a:pathLst>
          </a:custGeom>
          <a:solidFill>
            <a:srgbClr val="A066CB"/>
          </a:solidFill>
        </p:spPr>
      </p:sp>
      <p:sp>
        <p:nvSpPr>
          <p:cNvPr id="24" name="TextBox 9">
            <a:extLst>
              <a:ext uri="{FF2B5EF4-FFF2-40B4-BE49-F238E27FC236}">
                <a16:creationId xmlns:a16="http://schemas.microsoft.com/office/drawing/2014/main" id="{4A8870EB-A4DC-4080-A22C-21AD2A6FDAEB}"/>
              </a:ext>
            </a:extLst>
          </p:cNvPr>
          <p:cNvSpPr txBox="1"/>
          <p:nvPr/>
        </p:nvSpPr>
        <p:spPr>
          <a:xfrm>
            <a:off x="2789688" y="4927378"/>
            <a:ext cx="11126474" cy="407419"/>
          </a:xfrm>
          <a:prstGeom prst="rect">
            <a:avLst/>
          </a:prstGeom>
        </p:spPr>
        <p:txBody>
          <a:bodyPr lIns="0" tIns="0" rIns="0" bIns="0" rtlCol="0" anchor="t">
            <a:spAutoFit/>
          </a:bodyPr>
          <a:lstStyle/>
          <a:p>
            <a:pPr marL="0" lvl="0" indent="0" algn="l">
              <a:lnSpc>
                <a:spcPts val="3390"/>
              </a:lnSpc>
              <a:spcBef>
                <a:spcPct val="0"/>
              </a:spcBef>
            </a:pPr>
            <a:r>
              <a:rPr lang="en-US" sz="2825" b="1" spc="84" dirty="0">
                <a:solidFill>
                  <a:srgbClr val="FFFFFF"/>
                </a:solidFill>
                <a:latin typeface="Asap Semi-Bold"/>
                <a:ea typeface="Asap Semi-Bold"/>
                <a:cs typeface="Asap Semi-Bold"/>
                <a:sym typeface="Asap Semi-Bold"/>
              </a:rPr>
              <a:t>B. MongoDB </a:t>
            </a:r>
            <a:r>
              <a:rPr lang="vi-VN" sz="2825" b="1" spc="84" dirty="0" err="1">
                <a:solidFill>
                  <a:srgbClr val="FFFFFF"/>
                </a:solidFill>
                <a:latin typeface="Asap Semi-Bold"/>
                <a:ea typeface="Asap Semi-Bold"/>
                <a:cs typeface="Asap Semi-Bold"/>
                <a:sym typeface="Asap Semi-Bold"/>
              </a:rPr>
              <a:t>và</a:t>
            </a:r>
            <a:r>
              <a:rPr lang="vi-VN" sz="2825" b="1" spc="84" dirty="0">
                <a:solidFill>
                  <a:srgbClr val="FFFFFF"/>
                </a:solidFill>
                <a:latin typeface="Asap Semi-Bold"/>
                <a:ea typeface="Asap Semi-Bold"/>
                <a:cs typeface="Asap Semi-Bold"/>
                <a:sym typeface="Asap Semi-Bold"/>
              </a:rPr>
              <a:t> </a:t>
            </a:r>
            <a:r>
              <a:rPr lang="vi-VN" sz="2825" b="1" spc="84" dirty="0" err="1">
                <a:solidFill>
                  <a:srgbClr val="FFFFFF"/>
                </a:solidFill>
                <a:latin typeface="Asap Semi-Bold"/>
                <a:ea typeface="Asap Semi-Bold"/>
                <a:cs typeface="Asap Semi-Bold"/>
                <a:sym typeface="Asap Semi-Bold"/>
              </a:rPr>
              <a:t>Cassandra</a:t>
            </a:r>
            <a:r>
              <a:rPr lang="en-US" sz="2825" b="1" spc="84" dirty="0">
                <a:solidFill>
                  <a:srgbClr val="FFFFFF"/>
                </a:solidFill>
                <a:latin typeface="Asap Semi-Bold"/>
                <a:ea typeface="Asap Semi-Bold"/>
                <a:cs typeface="Asap Semi-Bold"/>
                <a:sym typeface="Asap Semi-Bold"/>
              </a:rPr>
              <a:t> </a:t>
            </a:r>
          </a:p>
        </p:txBody>
      </p:sp>
      <p:sp>
        <p:nvSpPr>
          <p:cNvPr id="25" name="Freeform 9">
            <a:extLst>
              <a:ext uri="{FF2B5EF4-FFF2-40B4-BE49-F238E27FC236}">
                <a16:creationId xmlns:a16="http://schemas.microsoft.com/office/drawing/2014/main" id="{2EDF340D-3C68-416A-9C55-E2E6EC1A2E35}"/>
              </a:ext>
            </a:extLst>
          </p:cNvPr>
          <p:cNvSpPr/>
          <p:nvPr/>
        </p:nvSpPr>
        <p:spPr>
          <a:xfrm rot="10800000">
            <a:off x="1151739" y="6192391"/>
            <a:ext cx="13255464" cy="986979"/>
          </a:xfrm>
          <a:custGeom>
            <a:avLst/>
            <a:gdLst/>
            <a:ahLst/>
            <a:cxnLst/>
            <a:rect l="l" t="t" r="r" b="b"/>
            <a:pathLst>
              <a:path w="72149153" h="5372100">
                <a:moveTo>
                  <a:pt x="70598481" y="0"/>
                </a:moveTo>
                <a:lnTo>
                  <a:pt x="1550670" y="0"/>
                </a:lnTo>
                <a:lnTo>
                  <a:pt x="0" y="2686050"/>
                </a:lnTo>
                <a:lnTo>
                  <a:pt x="1550670" y="5372100"/>
                </a:lnTo>
                <a:lnTo>
                  <a:pt x="70598481" y="5372100"/>
                </a:lnTo>
                <a:lnTo>
                  <a:pt x="72149153" y="2686050"/>
                </a:lnTo>
                <a:lnTo>
                  <a:pt x="70598481" y="0"/>
                </a:lnTo>
                <a:close/>
              </a:path>
            </a:pathLst>
          </a:custGeom>
          <a:solidFill>
            <a:srgbClr val="A066CB"/>
          </a:solidFill>
        </p:spPr>
      </p:sp>
      <p:sp>
        <p:nvSpPr>
          <p:cNvPr id="26" name="TextBox 13">
            <a:extLst>
              <a:ext uri="{FF2B5EF4-FFF2-40B4-BE49-F238E27FC236}">
                <a16:creationId xmlns:a16="http://schemas.microsoft.com/office/drawing/2014/main" id="{B135400D-3477-4D9E-9B87-5E2A40EB35D8}"/>
              </a:ext>
            </a:extLst>
          </p:cNvPr>
          <p:cNvSpPr txBox="1"/>
          <p:nvPr/>
        </p:nvSpPr>
        <p:spPr>
          <a:xfrm>
            <a:off x="2789687" y="6523392"/>
            <a:ext cx="11126474" cy="407547"/>
          </a:xfrm>
          <a:prstGeom prst="rect">
            <a:avLst/>
          </a:prstGeom>
        </p:spPr>
        <p:txBody>
          <a:bodyPr lIns="0" tIns="0" rIns="0" bIns="0" rtlCol="0" anchor="t">
            <a:spAutoFit/>
          </a:bodyPr>
          <a:lstStyle/>
          <a:p>
            <a:pPr marL="0" lvl="0" indent="0" algn="l">
              <a:lnSpc>
                <a:spcPts val="3395"/>
              </a:lnSpc>
              <a:spcBef>
                <a:spcPct val="0"/>
              </a:spcBef>
            </a:pPr>
            <a:r>
              <a:rPr lang="en-US" sz="2829" b="1" spc="84" dirty="0">
                <a:solidFill>
                  <a:srgbClr val="FFFFFF"/>
                </a:solidFill>
                <a:latin typeface="Asap Semi-Bold"/>
                <a:ea typeface="Asap Semi-Bold"/>
                <a:cs typeface="Asap Semi-Bold"/>
                <a:sym typeface="Asap Semi-Bold"/>
              </a:rPr>
              <a:t>C. Firebase Realtime Database </a:t>
            </a:r>
            <a:r>
              <a:rPr lang="vi-VN" sz="2829" b="1" spc="84" dirty="0" err="1">
                <a:solidFill>
                  <a:srgbClr val="FFFFFF"/>
                </a:solidFill>
                <a:latin typeface="Asap Semi-Bold"/>
                <a:ea typeface="Asap Semi-Bold"/>
                <a:cs typeface="Asap Semi-Bold"/>
                <a:sym typeface="Asap Semi-Bold"/>
              </a:rPr>
              <a:t>và</a:t>
            </a:r>
            <a:r>
              <a:rPr lang="vi-VN" sz="2829" b="1" spc="84" dirty="0">
                <a:solidFill>
                  <a:srgbClr val="FFFFFF"/>
                </a:solidFill>
                <a:latin typeface="Asap Semi-Bold"/>
                <a:ea typeface="Asap Semi-Bold"/>
                <a:cs typeface="Asap Semi-Bold"/>
                <a:sym typeface="Asap Semi-Bold"/>
              </a:rPr>
              <a:t> </a:t>
            </a:r>
            <a:r>
              <a:rPr lang="vi-VN" sz="2829" b="1" spc="84" dirty="0" err="1">
                <a:solidFill>
                  <a:srgbClr val="FFFFFF"/>
                </a:solidFill>
                <a:latin typeface="Asap Semi-Bold"/>
                <a:ea typeface="Asap Semi-Bold"/>
                <a:cs typeface="Asap Semi-Bold"/>
                <a:sym typeface="Asap Semi-Bold"/>
              </a:rPr>
              <a:t>Cloud</a:t>
            </a:r>
            <a:r>
              <a:rPr lang="vi-VN" sz="2829" b="1" spc="84" dirty="0">
                <a:solidFill>
                  <a:srgbClr val="FFFFFF"/>
                </a:solidFill>
                <a:latin typeface="Asap Semi-Bold"/>
                <a:ea typeface="Asap Semi-Bold"/>
                <a:cs typeface="Asap Semi-Bold"/>
                <a:sym typeface="Asap Semi-Bold"/>
              </a:rPr>
              <a:t> </a:t>
            </a:r>
            <a:r>
              <a:rPr lang="vi-VN" sz="2829" b="1" spc="84" dirty="0" err="1">
                <a:solidFill>
                  <a:srgbClr val="FFFFFF"/>
                </a:solidFill>
                <a:latin typeface="Asap Semi-Bold"/>
                <a:ea typeface="Asap Semi-Bold"/>
                <a:cs typeface="Asap Semi-Bold"/>
                <a:sym typeface="Asap Semi-Bold"/>
              </a:rPr>
              <a:t>Firestore</a:t>
            </a:r>
            <a:endParaRPr lang="en-US" sz="2829" b="1" spc="84" dirty="0">
              <a:solidFill>
                <a:srgbClr val="FFFFFF"/>
              </a:solidFill>
              <a:latin typeface="Asap Semi-Bold"/>
              <a:ea typeface="Asap Semi-Bold"/>
              <a:cs typeface="Asap Semi-Bold"/>
              <a:sym typeface="Asap Semi-Bold"/>
            </a:endParaRPr>
          </a:p>
        </p:txBody>
      </p:sp>
      <p:sp>
        <p:nvSpPr>
          <p:cNvPr id="27" name="Freeform 10">
            <a:extLst>
              <a:ext uri="{FF2B5EF4-FFF2-40B4-BE49-F238E27FC236}">
                <a16:creationId xmlns:a16="http://schemas.microsoft.com/office/drawing/2014/main" id="{D8A668D5-56D3-4999-BFE0-DD6BF9E5B403}"/>
              </a:ext>
            </a:extLst>
          </p:cNvPr>
          <p:cNvSpPr/>
          <p:nvPr/>
        </p:nvSpPr>
        <p:spPr>
          <a:xfrm rot="10800000">
            <a:off x="1151739" y="7765987"/>
            <a:ext cx="13255464" cy="986979"/>
          </a:xfrm>
          <a:custGeom>
            <a:avLst/>
            <a:gdLst/>
            <a:ahLst/>
            <a:cxnLst/>
            <a:rect l="l" t="t" r="r" b="b"/>
            <a:pathLst>
              <a:path w="72149153" h="5372100">
                <a:moveTo>
                  <a:pt x="70598481" y="0"/>
                </a:moveTo>
                <a:lnTo>
                  <a:pt x="1550670" y="0"/>
                </a:lnTo>
                <a:lnTo>
                  <a:pt x="0" y="2686050"/>
                </a:lnTo>
                <a:lnTo>
                  <a:pt x="1550670" y="5372100"/>
                </a:lnTo>
                <a:lnTo>
                  <a:pt x="70598481" y="5372100"/>
                </a:lnTo>
                <a:lnTo>
                  <a:pt x="72149153" y="2686050"/>
                </a:lnTo>
                <a:lnTo>
                  <a:pt x="70598481" y="0"/>
                </a:lnTo>
                <a:close/>
              </a:path>
            </a:pathLst>
          </a:custGeom>
          <a:solidFill>
            <a:srgbClr val="A066CB"/>
          </a:solidFill>
        </p:spPr>
      </p:sp>
      <p:sp>
        <p:nvSpPr>
          <p:cNvPr id="28" name="TextBox 20">
            <a:extLst>
              <a:ext uri="{FF2B5EF4-FFF2-40B4-BE49-F238E27FC236}">
                <a16:creationId xmlns:a16="http://schemas.microsoft.com/office/drawing/2014/main" id="{F411768A-3372-4FFD-BADB-6FF91457B0C0}"/>
              </a:ext>
            </a:extLst>
          </p:cNvPr>
          <p:cNvSpPr txBox="1"/>
          <p:nvPr/>
        </p:nvSpPr>
        <p:spPr>
          <a:xfrm>
            <a:off x="2789687" y="8064977"/>
            <a:ext cx="11126474" cy="407547"/>
          </a:xfrm>
          <a:prstGeom prst="rect">
            <a:avLst/>
          </a:prstGeom>
        </p:spPr>
        <p:txBody>
          <a:bodyPr lIns="0" tIns="0" rIns="0" bIns="0" rtlCol="0" anchor="t">
            <a:spAutoFit/>
          </a:bodyPr>
          <a:lstStyle/>
          <a:p>
            <a:pPr marL="0" lvl="0" indent="0" algn="l">
              <a:lnSpc>
                <a:spcPts val="3395"/>
              </a:lnSpc>
              <a:spcBef>
                <a:spcPct val="0"/>
              </a:spcBef>
            </a:pPr>
            <a:r>
              <a:rPr lang="en-US" sz="2829" b="1" spc="84" dirty="0">
                <a:solidFill>
                  <a:srgbClr val="FFFFFF"/>
                </a:solidFill>
                <a:latin typeface="Asap Semi-Bold"/>
                <a:ea typeface="Asap Semi-Bold"/>
                <a:cs typeface="Asap Semi-Bold"/>
                <a:sym typeface="Asap Semi-Bold"/>
              </a:rPr>
              <a:t>D. SQL SERVER </a:t>
            </a:r>
            <a:r>
              <a:rPr lang="vi-VN" sz="2829" b="1" spc="84" dirty="0" err="1">
                <a:solidFill>
                  <a:srgbClr val="FFFFFF"/>
                </a:solidFill>
                <a:latin typeface="Asap Semi-Bold"/>
                <a:ea typeface="Asap Semi-Bold"/>
                <a:cs typeface="Asap Semi-Bold"/>
                <a:sym typeface="Asap Semi-Bold"/>
              </a:rPr>
              <a:t>và</a:t>
            </a:r>
            <a:r>
              <a:rPr lang="vi-VN" sz="2829" b="1" spc="84" dirty="0">
                <a:solidFill>
                  <a:srgbClr val="FFFFFF"/>
                </a:solidFill>
                <a:latin typeface="Asap Semi-Bold"/>
                <a:ea typeface="Asap Semi-Bold"/>
                <a:cs typeface="Asap Semi-Bold"/>
                <a:sym typeface="Asap Semi-Bold"/>
              </a:rPr>
              <a:t> </a:t>
            </a:r>
            <a:r>
              <a:rPr lang="vi-VN" sz="2829" b="1" spc="84" dirty="0" err="1">
                <a:solidFill>
                  <a:srgbClr val="FFFFFF"/>
                </a:solidFill>
                <a:latin typeface="Asap Semi-Bold"/>
                <a:ea typeface="Asap Semi-Bold"/>
                <a:cs typeface="Asap Semi-Bold"/>
                <a:sym typeface="Asap Semi-Bold"/>
              </a:rPr>
              <a:t>Oracle</a:t>
            </a:r>
            <a:endParaRPr lang="en-US" sz="2829" b="1" spc="84" dirty="0">
              <a:solidFill>
                <a:srgbClr val="FFFFFF"/>
              </a:solidFill>
              <a:latin typeface="Asap Semi-Bold"/>
              <a:ea typeface="Asap Semi-Bold"/>
              <a:cs typeface="Asap Semi-Bold"/>
              <a:sym typeface="Asap Semi-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3"/>
                    </p:tgtEl>
                  </p:cond>
                </p:stCondLst>
                <p:endSync evt="end" delay="0">
                  <p:rtn val="all"/>
                </p:endSync>
                <p:childTnLst>
                  <p:par>
                    <p:cTn id="3" fill="hold">
                      <p:stCondLst>
                        <p:cond delay="0"/>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23"/>
                                        </p:tgtEl>
                                        <p:attrNameLst>
                                          <p:attrName>fillcolor</p:attrName>
                                        </p:attrNameLst>
                                      </p:cBhvr>
                                      <p:to>
                                        <a:schemeClr val="accent2"/>
                                      </p:to>
                                    </p:animClr>
                                    <p:set>
                                      <p:cBhvr>
                                        <p:cTn id="7" dur="2000" fill="hold"/>
                                        <p:tgtEl>
                                          <p:spTgt spid="23"/>
                                        </p:tgtEl>
                                        <p:attrNameLst>
                                          <p:attrName>fill.type</p:attrName>
                                        </p:attrNameLst>
                                      </p:cBhvr>
                                      <p:to>
                                        <p:strVal val="solid"/>
                                      </p:to>
                                    </p:set>
                                    <p:set>
                                      <p:cBhvr>
                                        <p:cTn id="8" dur="2000" fill="hold"/>
                                        <p:tgtEl>
                                          <p:spTgt spid="23"/>
                                        </p:tgtEl>
                                        <p:attrNameLst>
                                          <p:attrName>fill.on</p:attrName>
                                        </p:attrNameLst>
                                      </p:cBhvr>
                                      <p:to>
                                        <p:strVal val="true"/>
                                      </p:to>
                                    </p:set>
                                  </p:childTnLst>
                                </p:cTn>
                              </p:par>
                            </p:childTnLst>
                          </p:cTn>
                        </p:par>
                      </p:childTnLst>
                    </p:cTn>
                  </p:par>
                </p:childTnLst>
              </p:cTn>
              <p:nextCondLst>
                <p:cond evt="onClick" delay="0">
                  <p:tgtEl>
                    <p:spTgt spid="23"/>
                  </p:tgtEl>
                </p:cond>
              </p:nextCondLst>
            </p:seq>
            <p:seq concurrent="1" nextAc="seek">
              <p:cTn id="9" restart="whenNotActive" fill="hold" evtFilter="cancelBubble" nodeType="interactiveSeq">
                <p:stCondLst>
                  <p:cond evt="onClick" delay="0">
                    <p:tgtEl>
                      <p:spTgt spid="27"/>
                    </p:tgtEl>
                  </p:cond>
                </p:stCondLst>
                <p:endSync evt="end" delay="0">
                  <p:rtn val="all"/>
                </p:endSync>
                <p:childTnLst>
                  <p:par>
                    <p:cTn id="10" fill="hold">
                      <p:stCondLst>
                        <p:cond delay="0"/>
                      </p:stCondLst>
                      <p:childTnLst>
                        <p:par>
                          <p:cTn id="11" fill="hold">
                            <p:stCondLst>
                              <p:cond delay="0"/>
                            </p:stCondLst>
                            <p:childTnLst>
                              <p:par>
                                <p:cTn id="12" presetID="1" presetClass="emph" presetSubtype="2" fill="hold" nodeType="clickEffect">
                                  <p:stCondLst>
                                    <p:cond delay="0"/>
                                  </p:stCondLst>
                                  <p:childTnLst>
                                    <p:animClr clrSpc="rgb" dir="cw">
                                      <p:cBhvr>
                                        <p:cTn id="13" dur="2000" fill="hold"/>
                                        <p:tgtEl>
                                          <p:spTgt spid="27"/>
                                        </p:tgtEl>
                                        <p:attrNameLst>
                                          <p:attrName>fillcolor</p:attrName>
                                        </p:attrNameLst>
                                      </p:cBhvr>
                                      <p:to>
                                        <a:schemeClr val="accent2"/>
                                      </p:to>
                                    </p:animClr>
                                    <p:set>
                                      <p:cBhvr>
                                        <p:cTn id="14" dur="2000" fill="hold"/>
                                        <p:tgtEl>
                                          <p:spTgt spid="27"/>
                                        </p:tgtEl>
                                        <p:attrNameLst>
                                          <p:attrName>fill.type</p:attrName>
                                        </p:attrNameLst>
                                      </p:cBhvr>
                                      <p:to>
                                        <p:strVal val="solid"/>
                                      </p:to>
                                    </p:set>
                                    <p:set>
                                      <p:cBhvr>
                                        <p:cTn id="15" dur="2000" fill="hold"/>
                                        <p:tgtEl>
                                          <p:spTgt spid="27"/>
                                        </p:tgtEl>
                                        <p:attrNameLst>
                                          <p:attrName>fill.on</p:attrName>
                                        </p:attrNameLst>
                                      </p:cBhvr>
                                      <p:to>
                                        <p:strVal val="true"/>
                                      </p:to>
                                    </p:set>
                                  </p:childTnLst>
                                </p:cTn>
                              </p:par>
                            </p:childTnLst>
                          </p:cTn>
                        </p:par>
                      </p:childTnLst>
                    </p:cTn>
                  </p:par>
                </p:childTnLst>
              </p:cTn>
              <p:nextCondLst>
                <p:cond evt="onClick" delay="0">
                  <p:tgtEl>
                    <p:spTgt spid="27"/>
                  </p:tgtEl>
                </p:cond>
              </p:nextCondLst>
            </p:seq>
            <p:seq concurrent="1" nextAc="seek">
              <p:cTn id="16" restart="whenNotActive" fill="hold" evtFilter="cancelBubble" nodeType="interactiveSeq">
                <p:stCondLst>
                  <p:cond evt="onClick" delay="0">
                    <p:tgtEl>
                      <p:spTgt spid="21"/>
                    </p:tgtEl>
                  </p:cond>
                </p:stCondLst>
                <p:endSync evt="end" delay="0">
                  <p:rtn val="all"/>
                </p:endSync>
                <p:childTnLst>
                  <p:par>
                    <p:cTn id="17" fill="hold">
                      <p:stCondLst>
                        <p:cond delay="0"/>
                      </p:stCondLst>
                      <p:childTnLst>
                        <p:par>
                          <p:cTn id="18" fill="hold">
                            <p:stCondLst>
                              <p:cond delay="0"/>
                            </p:stCondLst>
                            <p:childTnLst>
                              <p:par>
                                <p:cTn id="19" presetID="1" presetClass="emph" presetSubtype="2" fill="hold" nodeType="clickEffect">
                                  <p:stCondLst>
                                    <p:cond delay="0"/>
                                  </p:stCondLst>
                                  <p:childTnLst>
                                    <p:animClr clrSpc="rgb" dir="cw">
                                      <p:cBhvr>
                                        <p:cTn id="20" dur="2000" fill="hold"/>
                                        <p:tgtEl>
                                          <p:spTgt spid="21"/>
                                        </p:tgtEl>
                                        <p:attrNameLst>
                                          <p:attrName>fillcolor</p:attrName>
                                        </p:attrNameLst>
                                      </p:cBhvr>
                                      <p:to>
                                        <a:schemeClr val="accent2"/>
                                      </p:to>
                                    </p:animClr>
                                    <p:set>
                                      <p:cBhvr>
                                        <p:cTn id="21" dur="2000" fill="hold"/>
                                        <p:tgtEl>
                                          <p:spTgt spid="21"/>
                                        </p:tgtEl>
                                        <p:attrNameLst>
                                          <p:attrName>fill.type</p:attrName>
                                        </p:attrNameLst>
                                      </p:cBhvr>
                                      <p:to>
                                        <p:strVal val="solid"/>
                                      </p:to>
                                    </p:set>
                                    <p:set>
                                      <p:cBhvr>
                                        <p:cTn id="22" dur="2000" fill="hold"/>
                                        <p:tgtEl>
                                          <p:spTgt spid="21"/>
                                        </p:tgtEl>
                                        <p:attrNameLst>
                                          <p:attrName>fill.on</p:attrName>
                                        </p:attrNameLst>
                                      </p:cBhvr>
                                      <p:to>
                                        <p:strVal val="true"/>
                                      </p:to>
                                    </p:set>
                                  </p:childTnLst>
                                </p:cTn>
                              </p:par>
                            </p:childTnLst>
                          </p:cTn>
                        </p:par>
                      </p:childTnLst>
                    </p:cTn>
                  </p:par>
                </p:childTnLst>
              </p:cTn>
              <p:nextCondLst>
                <p:cond evt="onClick" delay="0">
                  <p:tgtEl>
                    <p:spTgt spid="21"/>
                  </p:tgtEl>
                </p:cond>
              </p:nextCondLst>
            </p:seq>
            <p:seq concurrent="1" nextAc="seek">
              <p:cTn id="23" restart="whenNotActive" fill="hold" evtFilter="cancelBubble" nodeType="interactiveSeq">
                <p:stCondLst>
                  <p:cond evt="onClick" delay="0">
                    <p:tgtEl>
                      <p:spTgt spid="25"/>
                    </p:tgtEl>
                  </p:cond>
                </p:stCondLst>
                <p:endSync evt="end" delay="0">
                  <p:rtn val="all"/>
                </p:endSync>
                <p:childTnLst>
                  <p:par>
                    <p:cTn id="24" fill="hold">
                      <p:stCondLst>
                        <p:cond delay="0"/>
                      </p:stCondLst>
                      <p:childTnLst>
                        <p:par>
                          <p:cTn id="25" fill="hold">
                            <p:stCondLst>
                              <p:cond delay="0"/>
                            </p:stCondLst>
                            <p:childTnLst>
                              <p:par>
                                <p:cTn id="26" presetID="1" presetClass="emph" presetSubtype="2" fill="hold" nodeType="clickEffect">
                                  <p:stCondLst>
                                    <p:cond delay="0"/>
                                  </p:stCondLst>
                                  <p:childTnLst>
                                    <p:animClr clrSpc="rgb" dir="cw">
                                      <p:cBhvr>
                                        <p:cTn id="27" dur="2000" fill="hold"/>
                                        <p:tgtEl>
                                          <p:spTgt spid="25"/>
                                        </p:tgtEl>
                                        <p:attrNameLst>
                                          <p:attrName>fillcolor</p:attrName>
                                        </p:attrNameLst>
                                      </p:cBhvr>
                                      <p:to>
                                        <a:srgbClr val="76923C"/>
                                      </p:to>
                                    </p:animClr>
                                    <p:set>
                                      <p:cBhvr>
                                        <p:cTn id="28" dur="2000" fill="hold"/>
                                        <p:tgtEl>
                                          <p:spTgt spid="25"/>
                                        </p:tgtEl>
                                        <p:attrNameLst>
                                          <p:attrName>fill.type</p:attrName>
                                        </p:attrNameLst>
                                      </p:cBhvr>
                                      <p:to>
                                        <p:strVal val="solid"/>
                                      </p:to>
                                    </p:set>
                                    <p:set>
                                      <p:cBhvr>
                                        <p:cTn id="29" dur="2000" fill="hold"/>
                                        <p:tgtEl>
                                          <p:spTgt spid="25"/>
                                        </p:tgtEl>
                                        <p:attrNameLst>
                                          <p:attrName>fill.on</p:attrName>
                                        </p:attrNameLst>
                                      </p:cBhvr>
                                      <p:to>
                                        <p:strVal val="true"/>
                                      </p:to>
                                    </p:set>
                                  </p:childTnLst>
                                </p:cTn>
                              </p:par>
                            </p:childTnLst>
                          </p:cTn>
                        </p:par>
                      </p:childTnLst>
                    </p:cTn>
                  </p:par>
                </p:childTnLst>
              </p:cTn>
              <p:nextCondLst>
                <p:cond evt="onClick" delay="0">
                  <p:tgtEl>
                    <p:spTgt spid="25"/>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sp>
        <p:nvSpPr>
          <p:cNvPr id="2" name="Freeform 2"/>
          <p:cNvSpPr/>
          <p:nvPr/>
        </p:nvSpPr>
        <p:spPr>
          <a:xfrm>
            <a:off x="12834808" y="-205809"/>
            <a:ext cx="6044632" cy="3451286"/>
          </a:xfrm>
          <a:custGeom>
            <a:avLst/>
            <a:gdLst/>
            <a:ahLst/>
            <a:cxnLst/>
            <a:rect l="l" t="t" r="r" b="b"/>
            <a:pathLst>
              <a:path w="6044632" h="3451286">
                <a:moveTo>
                  <a:pt x="0" y="0"/>
                </a:moveTo>
                <a:lnTo>
                  <a:pt x="6044632" y="0"/>
                </a:lnTo>
                <a:lnTo>
                  <a:pt x="6044632" y="3451287"/>
                </a:lnTo>
                <a:lnTo>
                  <a:pt x="0" y="3451287"/>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sp>
        <p:nvSpPr>
          <p:cNvPr id="3" name="Freeform 3"/>
          <p:cNvSpPr/>
          <p:nvPr/>
        </p:nvSpPr>
        <p:spPr>
          <a:xfrm flipH="1">
            <a:off x="-590291" y="6724549"/>
            <a:ext cx="6630572" cy="3785839"/>
          </a:xfrm>
          <a:custGeom>
            <a:avLst/>
            <a:gdLst/>
            <a:ahLst/>
            <a:cxnLst/>
            <a:rect l="l" t="t" r="r" b="b"/>
            <a:pathLst>
              <a:path w="6630572" h="3785839">
                <a:moveTo>
                  <a:pt x="6630572" y="0"/>
                </a:moveTo>
                <a:lnTo>
                  <a:pt x="0" y="0"/>
                </a:lnTo>
                <a:lnTo>
                  <a:pt x="0" y="3785839"/>
                </a:lnTo>
                <a:lnTo>
                  <a:pt x="6630572" y="3785839"/>
                </a:lnTo>
                <a:lnTo>
                  <a:pt x="6630572" y="0"/>
                </a:lnTo>
                <a:close/>
              </a:path>
            </a:pathLst>
          </a:custGeom>
          <a:blipFill>
            <a:blip r:embed="rId2">
              <a:extLst>
                <a:ext uri="{96DAC541-7B7A-43D3-8B79-37D633B846F1}">
                  <asvg:svgBlip xmlns:asvg="http://schemas.microsoft.com/office/drawing/2016/SVG/main" r:embed="rId3"/>
                </a:ext>
              </a:extLst>
            </a:blip>
            <a:stretch>
              <a:fillRect t="-51576"/>
            </a:stretch>
          </a:blipFill>
        </p:spPr>
      </p:sp>
      <p:sp>
        <p:nvSpPr>
          <p:cNvPr id="4" name="TextBox 4"/>
          <p:cNvSpPr txBox="1"/>
          <p:nvPr/>
        </p:nvSpPr>
        <p:spPr>
          <a:xfrm>
            <a:off x="4439274" y="4083435"/>
            <a:ext cx="9409452" cy="1138873"/>
          </a:xfrm>
          <a:prstGeom prst="rect">
            <a:avLst/>
          </a:prstGeom>
        </p:spPr>
        <p:txBody>
          <a:bodyPr lIns="0" tIns="0" rIns="0" bIns="0" rtlCol="0" anchor="t">
            <a:spAutoFit/>
          </a:bodyPr>
          <a:lstStyle/>
          <a:p>
            <a:pPr marL="0" lvl="0" indent="0" algn="ctr">
              <a:lnSpc>
                <a:spcPts val="8717"/>
              </a:lnSpc>
              <a:spcBef>
                <a:spcPct val="0"/>
              </a:spcBef>
            </a:pPr>
            <a:r>
              <a:rPr lang="en-US" sz="7925" b="1">
                <a:solidFill>
                  <a:srgbClr val="FFFFFF"/>
                </a:solidFill>
                <a:latin typeface="Asap Semi-Bold"/>
                <a:ea typeface="Asap Semi-Bold"/>
                <a:cs typeface="Asap Semi-Bold"/>
                <a:sym typeface="Asap Semi-Bold"/>
              </a:rPr>
              <a:t> </a:t>
            </a:r>
          </a:p>
        </p:txBody>
      </p:sp>
      <p:sp>
        <p:nvSpPr>
          <p:cNvPr id="5" name="TextBox 5"/>
          <p:cNvSpPr txBox="1"/>
          <p:nvPr/>
        </p:nvSpPr>
        <p:spPr>
          <a:xfrm>
            <a:off x="3820302" y="4565716"/>
            <a:ext cx="10647395" cy="1170308"/>
          </a:xfrm>
          <a:prstGeom prst="rect">
            <a:avLst/>
          </a:prstGeom>
        </p:spPr>
        <p:txBody>
          <a:bodyPr lIns="0" tIns="0" rIns="0" bIns="0" rtlCol="0" anchor="t">
            <a:spAutoFit/>
          </a:bodyPr>
          <a:lstStyle/>
          <a:p>
            <a:pPr algn="ctr">
              <a:lnSpc>
                <a:spcPts val="9519"/>
              </a:lnSpc>
              <a:spcBef>
                <a:spcPct val="0"/>
              </a:spcBef>
            </a:pPr>
            <a:r>
              <a:rPr lang="en-US" sz="6799" b="1" spc="33">
                <a:solidFill>
                  <a:srgbClr val="FFFFFF"/>
                </a:solidFill>
                <a:latin typeface="Asap Bold"/>
                <a:ea typeface="Asap Bold"/>
                <a:cs typeface="Asap Bold"/>
                <a:sym typeface="Asap Bold"/>
              </a:rPr>
              <a:t>THANKS FOR WATCHING</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64477" y="-3460546"/>
            <a:ext cx="12450234" cy="6921093"/>
            <a:chOff x="0" y="0"/>
            <a:chExt cx="9663778" cy="5372100"/>
          </a:xfrm>
        </p:grpSpPr>
        <p:sp>
          <p:nvSpPr>
            <p:cNvPr id="3" name="Freeform 3"/>
            <p:cNvSpPr/>
            <p:nvPr/>
          </p:nvSpPr>
          <p:spPr>
            <a:xfrm>
              <a:off x="0" y="0"/>
              <a:ext cx="9663778" cy="5372100"/>
            </a:xfrm>
            <a:custGeom>
              <a:avLst/>
              <a:gdLst/>
              <a:ahLst/>
              <a:cxnLst/>
              <a:rect l="l" t="t" r="r" b="b"/>
              <a:pathLst>
                <a:path w="9663778" h="5372100">
                  <a:moveTo>
                    <a:pt x="8113108" y="0"/>
                  </a:moveTo>
                  <a:lnTo>
                    <a:pt x="1550670" y="0"/>
                  </a:lnTo>
                  <a:lnTo>
                    <a:pt x="0" y="2686050"/>
                  </a:lnTo>
                  <a:lnTo>
                    <a:pt x="1550670" y="5372100"/>
                  </a:lnTo>
                  <a:lnTo>
                    <a:pt x="8113108" y="5372100"/>
                  </a:lnTo>
                  <a:lnTo>
                    <a:pt x="9663778" y="2686050"/>
                  </a:lnTo>
                  <a:lnTo>
                    <a:pt x="8113108" y="0"/>
                  </a:lnTo>
                  <a:close/>
                </a:path>
              </a:pathLst>
            </a:custGeom>
            <a:solidFill>
              <a:srgbClr val="1836B2"/>
            </a:solidFill>
          </p:spPr>
        </p:sp>
      </p:grpSp>
      <p:grpSp>
        <p:nvGrpSpPr>
          <p:cNvPr id="4" name="Group 4"/>
          <p:cNvGrpSpPr/>
          <p:nvPr/>
        </p:nvGrpSpPr>
        <p:grpSpPr>
          <a:xfrm>
            <a:off x="3960640" y="1028700"/>
            <a:ext cx="15039322" cy="1701967"/>
            <a:chOff x="0" y="0"/>
            <a:chExt cx="20052429" cy="2269289"/>
          </a:xfrm>
        </p:grpSpPr>
        <p:grpSp>
          <p:nvGrpSpPr>
            <p:cNvPr id="5" name="Group 5"/>
            <p:cNvGrpSpPr/>
            <p:nvPr/>
          </p:nvGrpSpPr>
          <p:grpSpPr>
            <a:xfrm rot="-10800000">
              <a:off x="0" y="0"/>
              <a:ext cx="20052429" cy="2269289"/>
              <a:chOff x="0" y="0"/>
              <a:chExt cx="47470215" cy="5372100"/>
            </a:xfrm>
          </p:grpSpPr>
          <p:sp>
            <p:nvSpPr>
              <p:cNvPr id="6" name="Freeform 6"/>
              <p:cNvSpPr/>
              <p:nvPr/>
            </p:nvSpPr>
            <p:spPr>
              <a:xfrm>
                <a:off x="0" y="0"/>
                <a:ext cx="47470216" cy="5372100"/>
              </a:xfrm>
              <a:custGeom>
                <a:avLst/>
                <a:gdLst/>
                <a:ahLst/>
                <a:cxnLst/>
                <a:rect l="l" t="t" r="r" b="b"/>
                <a:pathLst>
                  <a:path w="47470216" h="5372100">
                    <a:moveTo>
                      <a:pt x="45919544" y="0"/>
                    </a:moveTo>
                    <a:lnTo>
                      <a:pt x="1550670" y="0"/>
                    </a:lnTo>
                    <a:lnTo>
                      <a:pt x="0" y="2686050"/>
                    </a:lnTo>
                    <a:lnTo>
                      <a:pt x="1550670" y="5372100"/>
                    </a:lnTo>
                    <a:lnTo>
                      <a:pt x="45919544" y="5372100"/>
                    </a:lnTo>
                    <a:lnTo>
                      <a:pt x="47470216" y="2686050"/>
                    </a:lnTo>
                    <a:lnTo>
                      <a:pt x="45919544" y="0"/>
                    </a:lnTo>
                    <a:close/>
                  </a:path>
                </a:pathLst>
              </a:custGeom>
              <a:solidFill>
                <a:srgbClr val="A066CB"/>
              </a:solidFill>
            </p:spPr>
          </p:sp>
        </p:grpSp>
        <p:sp>
          <p:nvSpPr>
            <p:cNvPr id="7" name="TextBox 7"/>
            <p:cNvSpPr txBox="1"/>
            <p:nvPr/>
          </p:nvSpPr>
          <p:spPr>
            <a:xfrm>
              <a:off x="1161554" y="574786"/>
              <a:ext cx="16467657" cy="1171575"/>
            </a:xfrm>
            <a:prstGeom prst="rect">
              <a:avLst/>
            </a:prstGeom>
          </p:spPr>
          <p:txBody>
            <a:bodyPr lIns="0" tIns="0" rIns="0" bIns="0" rtlCol="0" anchor="t">
              <a:spAutoFit/>
            </a:bodyPr>
            <a:lstStyle/>
            <a:p>
              <a:pPr marL="0" lvl="0" indent="0" algn="ctr">
                <a:lnSpc>
                  <a:spcPts val="6600"/>
                </a:lnSpc>
                <a:spcBef>
                  <a:spcPct val="0"/>
                </a:spcBef>
              </a:pPr>
              <a:r>
                <a:rPr lang="en-US" sz="6000" b="1">
                  <a:solidFill>
                    <a:srgbClr val="FFFFFF"/>
                  </a:solidFill>
                  <a:latin typeface="Asap Semi-Bold"/>
                  <a:ea typeface="Asap Semi-Bold"/>
                  <a:cs typeface="Asap Semi-Bold"/>
                  <a:sym typeface="Asap Semi-Bold"/>
                </a:rPr>
                <a:t>DANH SÁCH THÀNH VIÊN</a:t>
              </a:r>
            </a:p>
          </p:txBody>
        </p:sp>
      </p:grpSp>
      <p:grpSp>
        <p:nvGrpSpPr>
          <p:cNvPr id="8" name="Group 8"/>
          <p:cNvGrpSpPr/>
          <p:nvPr/>
        </p:nvGrpSpPr>
        <p:grpSpPr>
          <a:xfrm>
            <a:off x="1859873" y="8070883"/>
            <a:ext cx="3890436" cy="1025539"/>
            <a:chOff x="0" y="0"/>
            <a:chExt cx="5187248" cy="1367386"/>
          </a:xfrm>
        </p:grpSpPr>
        <p:sp>
          <p:nvSpPr>
            <p:cNvPr id="9" name="TextBox 9"/>
            <p:cNvSpPr txBox="1"/>
            <p:nvPr/>
          </p:nvSpPr>
          <p:spPr>
            <a:xfrm>
              <a:off x="0" y="735137"/>
              <a:ext cx="5187248" cy="632249"/>
            </a:xfrm>
            <a:prstGeom prst="rect">
              <a:avLst/>
            </a:prstGeom>
          </p:spPr>
          <p:txBody>
            <a:bodyPr lIns="0" tIns="0" rIns="0" bIns="0" rtlCol="0" anchor="t">
              <a:spAutoFit/>
            </a:bodyPr>
            <a:lstStyle/>
            <a:p>
              <a:pPr marL="0" lvl="0" indent="0" algn="ctr">
                <a:lnSpc>
                  <a:spcPts val="3919"/>
                </a:lnSpc>
                <a:spcBef>
                  <a:spcPct val="0"/>
                </a:spcBef>
              </a:pPr>
              <a:r>
                <a:rPr lang="en-US" sz="2799" spc="13">
                  <a:solidFill>
                    <a:srgbClr val="000000"/>
                  </a:solidFill>
                  <a:latin typeface="Asap"/>
                  <a:ea typeface="Asap"/>
                  <a:cs typeface="Asap"/>
                  <a:sym typeface="Asap"/>
                </a:rPr>
                <a:t>2200004430</a:t>
              </a:r>
            </a:p>
          </p:txBody>
        </p:sp>
        <p:sp>
          <p:nvSpPr>
            <p:cNvPr id="10" name="TextBox 10"/>
            <p:cNvSpPr txBox="1"/>
            <p:nvPr/>
          </p:nvSpPr>
          <p:spPr>
            <a:xfrm>
              <a:off x="0" y="-76200"/>
              <a:ext cx="5187248" cy="717127"/>
            </a:xfrm>
            <a:prstGeom prst="rect">
              <a:avLst/>
            </a:prstGeom>
          </p:spPr>
          <p:txBody>
            <a:bodyPr lIns="0" tIns="0" rIns="0" bIns="0" rtlCol="0" anchor="t">
              <a:spAutoFit/>
            </a:bodyPr>
            <a:lstStyle/>
            <a:p>
              <a:pPr marL="0" lvl="0" indent="0" algn="ctr">
                <a:lnSpc>
                  <a:spcPts val="4479"/>
                </a:lnSpc>
                <a:spcBef>
                  <a:spcPct val="0"/>
                </a:spcBef>
              </a:pPr>
              <a:r>
                <a:rPr lang="en-US" sz="3199" b="1">
                  <a:solidFill>
                    <a:srgbClr val="000000"/>
                  </a:solidFill>
                  <a:latin typeface="Asap Bold"/>
                  <a:ea typeface="Asap Bold"/>
                  <a:cs typeface="Asap Bold"/>
                  <a:sym typeface="Asap Bold"/>
                </a:rPr>
                <a:t>HUỲNH NHẬT LONG</a:t>
              </a:r>
            </a:p>
          </p:txBody>
        </p:sp>
      </p:grpSp>
      <p:grpSp>
        <p:nvGrpSpPr>
          <p:cNvPr id="11" name="Group 11"/>
          <p:cNvGrpSpPr/>
          <p:nvPr/>
        </p:nvGrpSpPr>
        <p:grpSpPr>
          <a:xfrm>
            <a:off x="6889457" y="8070883"/>
            <a:ext cx="5373652" cy="1025539"/>
            <a:chOff x="0" y="0"/>
            <a:chExt cx="7164870" cy="1367386"/>
          </a:xfrm>
        </p:grpSpPr>
        <p:sp>
          <p:nvSpPr>
            <p:cNvPr id="12" name="TextBox 12"/>
            <p:cNvSpPr txBox="1"/>
            <p:nvPr/>
          </p:nvSpPr>
          <p:spPr>
            <a:xfrm>
              <a:off x="0" y="-76200"/>
              <a:ext cx="7053464" cy="717127"/>
            </a:xfrm>
            <a:prstGeom prst="rect">
              <a:avLst/>
            </a:prstGeom>
          </p:spPr>
          <p:txBody>
            <a:bodyPr lIns="0" tIns="0" rIns="0" bIns="0" rtlCol="0" anchor="t">
              <a:spAutoFit/>
            </a:bodyPr>
            <a:lstStyle/>
            <a:p>
              <a:pPr marL="0" lvl="0" indent="0" algn="ctr">
                <a:lnSpc>
                  <a:spcPts val="4479"/>
                </a:lnSpc>
                <a:spcBef>
                  <a:spcPct val="0"/>
                </a:spcBef>
              </a:pPr>
              <a:r>
                <a:rPr lang="en-US" sz="3199" b="1">
                  <a:solidFill>
                    <a:srgbClr val="000000"/>
                  </a:solidFill>
                  <a:latin typeface="Asap Bold"/>
                  <a:ea typeface="Asap Bold"/>
                  <a:cs typeface="Asap Bold"/>
                  <a:sym typeface="Asap Bold"/>
                </a:rPr>
                <a:t>ĐẶNG TRẦN QUỐC CƯỜNG</a:t>
              </a:r>
            </a:p>
          </p:txBody>
        </p:sp>
        <p:sp>
          <p:nvSpPr>
            <p:cNvPr id="13" name="TextBox 13"/>
            <p:cNvSpPr txBox="1"/>
            <p:nvPr/>
          </p:nvSpPr>
          <p:spPr>
            <a:xfrm>
              <a:off x="111405" y="735137"/>
              <a:ext cx="7053464" cy="632249"/>
            </a:xfrm>
            <a:prstGeom prst="rect">
              <a:avLst/>
            </a:prstGeom>
          </p:spPr>
          <p:txBody>
            <a:bodyPr lIns="0" tIns="0" rIns="0" bIns="0" rtlCol="0" anchor="t">
              <a:spAutoFit/>
            </a:bodyPr>
            <a:lstStyle/>
            <a:p>
              <a:pPr marL="0" lvl="0" indent="0" algn="ctr">
                <a:lnSpc>
                  <a:spcPts val="3919"/>
                </a:lnSpc>
                <a:spcBef>
                  <a:spcPct val="0"/>
                </a:spcBef>
              </a:pPr>
              <a:r>
                <a:rPr lang="en-US" sz="2799" spc="13">
                  <a:solidFill>
                    <a:srgbClr val="000000"/>
                  </a:solidFill>
                  <a:latin typeface="Asap"/>
                  <a:ea typeface="Asap"/>
                  <a:cs typeface="Asap"/>
                  <a:sym typeface="Asap"/>
                </a:rPr>
                <a:t>2200000447</a:t>
              </a:r>
            </a:p>
          </p:txBody>
        </p:sp>
      </p:grpSp>
      <p:grpSp>
        <p:nvGrpSpPr>
          <p:cNvPr id="14" name="Group 14"/>
          <p:cNvGrpSpPr/>
          <p:nvPr/>
        </p:nvGrpSpPr>
        <p:grpSpPr>
          <a:xfrm>
            <a:off x="13606278" y="8070883"/>
            <a:ext cx="3104511" cy="1025539"/>
            <a:chOff x="0" y="0"/>
            <a:chExt cx="4139347" cy="1367386"/>
          </a:xfrm>
        </p:grpSpPr>
        <p:sp>
          <p:nvSpPr>
            <p:cNvPr id="15" name="TextBox 15"/>
            <p:cNvSpPr txBox="1"/>
            <p:nvPr/>
          </p:nvSpPr>
          <p:spPr>
            <a:xfrm>
              <a:off x="0" y="-76200"/>
              <a:ext cx="4139347" cy="717127"/>
            </a:xfrm>
            <a:prstGeom prst="rect">
              <a:avLst/>
            </a:prstGeom>
          </p:spPr>
          <p:txBody>
            <a:bodyPr lIns="0" tIns="0" rIns="0" bIns="0" rtlCol="0" anchor="t">
              <a:spAutoFit/>
            </a:bodyPr>
            <a:lstStyle/>
            <a:p>
              <a:pPr marL="0" lvl="0" indent="0" algn="ctr">
                <a:lnSpc>
                  <a:spcPts val="4479"/>
                </a:lnSpc>
                <a:spcBef>
                  <a:spcPct val="0"/>
                </a:spcBef>
              </a:pPr>
              <a:r>
                <a:rPr lang="en-US" sz="3199" b="1">
                  <a:solidFill>
                    <a:srgbClr val="000000"/>
                  </a:solidFill>
                  <a:latin typeface="Asap Bold"/>
                  <a:ea typeface="Asap Bold"/>
                  <a:cs typeface="Asap Bold"/>
                  <a:sym typeface="Asap Bold"/>
                </a:rPr>
                <a:t>ĐOÀN ĐÌNH HẢI</a:t>
              </a:r>
            </a:p>
          </p:txBody>
        </p:sp>
        <p:sp>
          <p:nvSpPr>
            <p:cNvPr id="16" name="TextBox 16"/>
            <p:cNvSpPr txBox="1"/>
            <p:nvPr/>
          </p:nvSpPr>
          <p:spPr>
            <a:xfrm>
              <a:off x="0" y="735137"/>
              <a:ext cx="4139347" cy="632249"/>
            </a:xfrm>
            <a:prstGeom prst="rect">
              <a:avLst/>
            </a:prstGeom>
          </p:spPr>
          <p:txBody>
            <a:bodyPr lIns="0" tIns="0" rIns="0" bIns="0" rtlCol="0" anchor="t">
              <a:spAutoFit/>
            </a:bodyPr>
            <a:lstStyle/>
            <a:p>
              <a:pPr marL="0" lvl="0" indent="0" algn="ctr">
                <a:lnSpc>
                  <a:spcPts val="3919"/>
                </a:lnSpc>
                <a:spcBef>
                  <a:spcPct val="0"/>
                </a:spcBef>
              </a:pPr>
              <a:r>
                <a:rPr lang="en-US" sz="2799" spc="13">
                  <a:solidFill>
                    <a:srgbClr val="000000"/>
                  </a:solidFill>
                  <a:latin typeface="Asap"/>
                  <a:ea typeface="Asap"/>
                  <a:cs typeface="Asap"/>
                  <a:sym typeface="Asap"/>
                </a:rPr>
                <a:t>2200000477</a:t>
              </a:r>
            </a:p>
          </p:txBody>
        </p:sp>
      </p:grpSp>
      <p:sp>
        <p:nvSpPr>
          <p:cNvPr id="17" name="Freeform 17"/>
          <p:cNvSpPr/>
          <p:nvPr/>
        </p:nvSpPr>
        <p:spPr>
          <a:xfrm>
            <a:off x="7381045" y="4355853"/>
            <a:ext cx="4201534" cy="3511064"/>
          </a:xfrm>
          <a:custGeom>
            <a:avLst/>
            <a:gdLst/>
            <a:ahLst/>
            <a:cxnLst/>
            <a:rect l="l" t="t" r="r" b="b"/>
            <a:pathLst>
              <a:path w="4201534" h="3511064">
                <a:moveTo>
                  <a:pt x="0" y="0"/>
                </a:moveTo>
                <a:lnTo>
                  <a:pt x="4201534" y="0"/>
                </a:lnTo>
                <a:lnTo>
                  <a:pt x="4201534" y="3511064"/>
                </a:lnTo>
                <a:lnTo>
                  <a:pt x="0" y="3511064"/>
                </a:lnTo>
                <a:lnTo>
                  <a:pt x="0" y="0"/>
                </a:lnTo>
                <a:close/>
              </a:path>
            </a:pathLst>
          </a:custGeom>
          <a:blipFill>
            <a:blip r:embed="rId2"/>
            <a:stretch>
              <a:fillRect t="-24349" b="-55260"/>
            </a:stretch>
          </a:blipFill>
        </p:spPr>
      </p:sp>
      <p:sp>
        <p:nvSpPr>
          <p:cNvPr id="18" name="Freeform 18"/>
          <p:cNvSpPr/>
          <p:nvPr/>
        </p:nvSpPr>
        <p:spPr>
          <a:xfrm>
            <a:off x="1704324" y="4355853"/>
            <a:ext cx="4201534" cy="3511064"/>
          </a:xfrm>
          <a:custGeom>
            <a:avLst/>
            <a:gdLst/>
            <a:ahLst/>
            <a:cxnLst/>
            <a:rect l="l" t="t" r="r" b="b"/>
            <a:pathLst>
              <a:path w="4201534" h="3511064">
                <a:moveTo>
                  <a:pt x="0" y="0"/>
                </a:moveTo>
                <a:lnTo>
                  <a:pt x="4201534" y="0"/>
                </a:lnTo>
                <a:lnTo>
                  <a:pt x="4201534" y="3511064"/>
                </a:lnTo>
                <a:lnTo>
                  <a:pt x="0" y="3511064"/>
                </a:lnTo>
                <a:lnTo>
                  <a:pt x="0" y="0"/>
                </a:lnTo>
                <a:close/>
              </a:path>
            </a:pathLst>
          </a:custGeom>
          <a:blipFill>
            <a:blip r:embed="rId2"/>
            <a:stretch>
              <a:fillRect t="-24349" b="-55260"/>
            </a:stretch>
          </a:blipFill>
        </p:spPr>
      </p:sp>
      <p:sp>
        <p:nvSpPr>
          <p:cNvPr id="19" name="Freeform 19"/>
          <p:cNvSpPr/>
          <p:nvPr/>
        </p:nvSpPr>
        <p:spPr>
          <a:xfrm>
            <a:off x="13057766" y="4355853"/>
            <a:ext cx="4201534" cy="3511064"/>
          </a:xfrm>
          <a:custGeom>
            <a:avLst/>
            <a:gdLst/>
            <a:ahLst/>
            <a:cxnLst/>
            <a:rect l="l" t="t" r="r" b="b"/>
            <a:pathLst>
              <a:path w="4201534" h="3511064">
                <a:moveTo>
                  <a:pt x="0" y="0"/>
                </a:moveTo>
                <a:lnTo>
                  <a:pt x="4201534" y="0"/>
                </a:lnTo>
                <a:lnTo>
                  <a:pt x="4201534" y="3511064"/>
                </a:lnTo>
                <a:lnTo>
                  <a:pt x="0" y="3511064"/>
                </a:lnTo>
                <a:lnTo>
                  <a:pt x="0" y="0"/>
                </a:lnTo>
                <a:close/>
              </a:path>
            </a:pathLst>
          </a:custGeom>
          <a:blipFill>
            <a:blip r:embed="rId2"/>
            <a:stretch>
              <a:fillRect t="-24349" b="-55260"/>
            </a:stretch>
          </a:blipFill>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579274" y="-1777593"/>
            <a:ext cx="17211375" cy="13842185"/>
            <a:chOff x="0" y="0"/>
            <a:chExt cx="6679670" cy="5372100"/>
          </a:xfrm>
        </p:grpSpPr>
        <p:sp>
          <p:nvSpPr>
            <p:cNvPr id="3" name="Freeform 3"/>
            <p:cNvSpPr/>
            <p:nvPr/>
          </p:nvSpPr>
          <p:spPr>
            <a:xfrm>
              <a:off x="0" y="0"/>
              <a:ext cx="6679670" cy="5372100"/>
            </a:xfrm>
            <a:custGeom>
              <a:avLst/>
              <a:gdLst/>
              <a:ahLst/>
              <a:cxnLst/>
              <a:rect l="l" t="t" r="r" b="b"/>
              <a:pathLst>
                <a:path w="6679670" h="5372100">
                  <a:moveTo>
                    <a:pt x="5129000" y="0"/>
                  </a:moveTo>
                  <a:lnTo>
                    <a:pt x="1550670" y="0"/>
                  </a:lnTo>
                  <a:lnTo>
                    <a:pt x="0" y="2686050"/>
                  </a:lnTo>
                  <a:lnTo>
                    <a:pt x="1550670" y="5372100"/>
                  </a:lnTo>
                  <a:lnTo>
                    <a:pt x="5129000" y="5372100"/>
                  </a:lnTo>
                  <a:lnTo>
                    <a:pt x="6679670" y="2686050"/>
                  </a:lnTo>
                  <a:lnTo>
                    <a:pt x="5129000" y="0"/>
                  </a:lnTo>
                  <a:close/>
                </a:path>
              </a:pathLst>
            </a:custGeom>
            <a:solidFill>
              <a:srgbClr val="A066CB"/>
            </a:solidFill>
          </p:spPr>
        </p:sp>
      </p:grpSp>
      <p:grpSp>
        <p:nvGrpSpPr>
          <p:cNvPr id="4" name="Group 4"/>
          <p:cNvGrpSpPr/>
          <p:nvPr/>
        </p:nvGrpSpPr>
        <p:grpSpPr>
          <a:xfrm>
            <a:off x="8764316" y="3224655"/>
            <a:ext cx="9376056" cy="5587070"/>
            <a:chOff x="0" y="0"/>
            <a:chExt cx="12501408" cy="7449427"/>
          </a:xfrm>
        </p:grpSpPr>
        <p:sp>
          <p:nvSpPr>
            <p:cNvPr id="5" name="TextBox 5"/>
            <p:cNvSpPr txBox="1"/>
            <p:nvPr/>
          </p:nvSpPr>
          <p:spPr>
            <a:xfrm>
              <a:off x="0" y="-304747"/>
              <a:ext cx="12501408" cy="5827785"/>
            </a:xfrm>
            <a:prstGeom prst="rect">
              <a:avLst/>
            </a:prstGeom>
          </p:spPr>
          <p:txBody>
            <a:bodyPr lIns="0" tIns="0" rIns="0" bIns="0" rtlCol="0" anchor="t">
              <a:spAutoFit/>
            </a:bodyPr>
            <a:lstStyle/>
            <a:p>
              <a:pPr marL="734290" lvl="1" indent="-367145" algn="l">
                <a:lnSpc>
                  <a:spcPts val="7176"/>
                </a:lnSpc>
                <a:buAutoNum type="arabicPeriod"/>
              </a:pPr>
              <a:r>
                <a:rPr lang="en-US" sz="3401" b="1" spc="-68">
                  <a:solidFill>
                    <a:srgbClr val="FFFFFF"/>
                  </a:solidFill>
                  <a:latin typeface="Asap Medium"/>
                  <a:ea typeface="Asap Medium"/>
                  <a:cs typeface="Asap Medium"/>
                  <a:sym typeface="Asap Medium"/>
                </a:rPr>
                <a:t> Firebase NoSQL là gì?</a:t>
              </a:r>
            </a:p>
            <a:p>
              <a:pPr marL="734290" lvl="1" indent="-367145" algn="l">
                <a:lnSpc>
                  <a:spcPts val="7176"/>
                </a:lnSpc>
                <a:buAutoNum type="arabicPeriod"/>
              </a:pPr>
              <a:r>
                <a:rPr lang="en-US" sz="3401" b="1" spc="-68">
                  <a:solidFill>
                    <a:srgbClr val="FFFFFF"/>
                  </a:solidFill>
                  <a:latin typeface="Asap Medium"/>
                  <a:ea typeface="Asap Medium"/>
                  <a:cs typeface="Asap Medium"/>
                  <a:sym typeface="Asap Medium"/>
                </a:rPr>
                <a:t> Firebase Realtime Database và Cloud Firestore</a:t>
              </a:r>
            </a:p>
            <a:p>
              <a:pPr marL="734290" lvl="1" indent="-367145" algn="l">
                <a:lnSpc>
                  <a:spcPts val="7176"/>
                </a:lnSpc>
                <a:buAutoNum type="arabicPeriod"/>
              </a:pPr>
              <a:r>
                <a:rPr lang="en-US" sz="3401" b="1" spc="-68">
                  <a:solidFill>
                    <a:srgbClr val="FFFFFF"/>
                  </a:solidFill>
                  <a:latin typeface="Asap Medium"/>
                  <a:ea typeface="Asap Medium"/>
                  <a:cs typeface="Asap Medium"/>
                  <a:sym typeface="Asap Medium"/>
                </a:rPr>
                <a:t> So sánh NoSQL và SQL</a:t>
              </a:r>
            </a:p>
            <a:p>
              <a:pPr marL="734290" lvl="1" indent="-367145" algn="l">
                <a:lnSpc>
                  <a:spcPts val="7176"/>
                </a:lnSpc>
                <a:buAutoNum type="arabicPeriod"/>
              </a:pPr>
              <a:r>
                <a:rPr lang="en-US" sz="3401" b="1" spc="-68">
                  <a:solidFill>
                    <a:srgbClr val="FFFFFF"/>
                  </a:solidFill>
                  <a:latin typeface="Asap Medium"/>
                  <a:ea typeface="Asap Medium"/>
                  <a:cs typeface="Asap Medium"/>
                  <a:sym typeface="Asap Medium"/>
                </a:rPr>
                <a:t> Ứng dụng thực tế của Firebase NoSQL (Firestore/Realtime Database)</a:t>
              </a:r>
            </a:p>
          </p:txBody>
        </p:sp>
        <p:sp>
          <p:nvSpPr>
            <p:cNvPr id="6" name="TextBox 6"/>
            <p:cNvSpPr txBox="1"/>
            <p:nvPr/>
          </p:nvSpPr>
          <p:spPr>
            <a:xfrm>
              <a:off x="0" y="6845503"/>
              <a:ext cx="12501408" cy="575470"/>
            </a:xfrm>
            <a:prstGeom prst="rect">
              <a:avLst/>
            </a:prstGeom>
          </p:spPr>
          <p:txBody>
            <a:bodyPr lIns="0" tIns="0" rIns="0" bIns="0" rtlCol="0" anchor="t">
              <a:spAutoFit/>
            </a:bodyPr>
            <a:lstStyle/>
            <a:p>
              <a:pPr algn="l">
                <a:lnSpc>
                  <a:spcPts val="3571"/>
                </a:lnSpc>
              </a:pPr>
              <a:endParaRPr/>
            </a:p>
          </p:txBody>
        </p:sp>
      </p:grpSp>
      <p:grpSp>
        <p:nvGrpSpPr>
          <p:cNvPr id="7" name="Group 7"/>
          <p:cNvGrpSpPr/>
          <p:nvPr/>
        </p:nvGrpSpPr>
        <p:grpSpPr>
          <a:xfrm>
            <a:off x="-758199" y="4211025"/>
            <a:ext cx="9273883" cy="1701967"/>
            <a:chOff x="0" y="0"/>
            <a:chExt cx="12365178" cy="2269289"/>
          </a:xfrm>
        </p:grpSpPr>
        <p:grpSp>
          <p:nvGrpSpPr>
            <p:cNvPr id="8" name="Group 8"/>
            <p:cNvGrpSpPr/>
            <p:nvPr/>
          </p:nvGrpSpPr>
          <p:grpSpPr>
            <a:xfrm rot="-10800000">
              <a:off x="0" y="0"/>
              <a:ext cx="12365178" cy="2269289"/>
              <a:chOff x="0" y="0"/>
              <a:chExt cx="29272148" cy="5372100"/>
            </a:xfrm>
          </p:grpSpPr>
          <p:sp>
            <p:nvSpPr>
              <p:cNvPr id="9" name="Freeform 9"/>
              <p:cNvSpPr/>
              <p:nvPr/>
            </p:nvSpPr>
            <p:spPr>
              <a:xfrm>
                <a:off x="0" y="0"/>
                <a:ext cx="29272148" cy="5372100"/>
              </a:xfrm>
              <a:custGeom>
                <a:avLst/>
                <a:gdLst/>
                <a:ahLst/>
                <a:cxnLst/>
                <a:rect l="l" t="t" r="r" b="b"/>
                <a:pathLst>
                  <a:path w="29272148" h="5372100">
                    <a:moveTo>
                      <a:pt x="27721477" y="0"/>
                    </a:moveTo>
                    <a:lnTo>
                      <a:pt x="1550670" y="0"/>
                    </a:lnTo>
                    <a:lnTo>
                      <a:pt x="0" y="2686050"/>
                    </a:lnTo>
                    <a:lnTo>
                      <a:pt x="1550670" y="5372100"/>
                    </a:lnTo>
                    <a:lnTo>
                      <a:pt x="27721477" y="5372100"/>
                    </a:lnTo>
                    <a:lnTo>
                      <a:pt x="29272148" y="2686050"/>
                    </a:lnTo>
                    <a:lnTo>
                      <a:pt x="27721477" y="0"/>
                    </a:lnTo>
                    <a:close/>
                  </a:path>
                </a:pathLst>
              </a:custGeom>
              <a:solidFill>
                <a:srgbClr val="1836B2"/>
              </a:solidFill>
            </p:spPr>
          </p:sp>
        </p:grpSp>
        <p:sp>
          <p:nvSpPr>
            <p:cNvPr id="10" name="TextBox 10"/>
            <p:cNvSpPr txBox="1"/>
            <p:nvPr/>
          </p:nvSpPr>
          <p:spPr>
            <a:xfrm>
              <a:off x="2967537" y="441436"/>
              <a:ext cx="7778037" cy="1462617"/>
            </a:xfrm>
            <a:prstGeom prst="rect">
              <a:avLst/>
            </a:prstGeom>
          </p:spPr>
          <p:txBody>
            <a:bodyPr lIns="0" tIns="0" rIns="0" bIns="0" rtlCol="0" anchor="t">
              <a:spAutoFit/>
            </a:bodyPr>
            <a:lstStyle/>
            <a:p>
              <a:pPr marL="0" lvl="0" indent="0" algn="l">
                <a:lnSpc>
                  <a:spcPts val="8387"/>
                </a:lnSpc>
                <a:spcBef>
                  <a:spcPct val="0"/>
                </a:spcBef>
              </a:pPr>
              <a:r>
                <a:rPr lang="en-US" sz="7625" b="1">
                  <a:solidFill>
                    <a:srgbClr val="FFFFFF"/>
                  </a:solidFill>
                  <a:latin typeface="Asap Semi-Bold"/>
                  <a:ea typeface="Asap Semi-Bold"/>
                  <a:cs typeface="Asap Semi-Bold"/>
                  <a:sym typeface="Asap Semi-Bold"/>
                </a:rPr>
                <a:t>NỘI DUNG</a:t>
              </a:r>
            </a:p>
          </p:txBody>
        </p:sp>
      </p:grpSp>
      <p:sp>
        <p:nvSpPr>
          <p:cNvPr id="11" name="Freeform 11"/>
          <p:cNvSpPr/>
          <p:nvPr/>
        </p:nvSpPr>
        <p:spPr>
          <a:xfrm>
            <a:off x="497948" y="1028700"/>
            <a:ext cx="7304421" cy="1700167"/>
          </a:xfrm>
          <a:custGeom>
            <a:avLst/>
            <a:gdLst/>
            <a:ahLst/>
            <a:cxnLst/>
            <a:rect l="l" t="t" r="r" b="b"/>
            <a:pathLst>
              <a:path w="7304421" h="1700167">
                <a:moveTo>
                  <a:pt x="0" y="0"/>
                </a:moveTo>
                <a:lnTo>
                  <a:pt x="7304421" y="0"/>
                </a:lnTo>
                <a:lnTo>
                  <a:pt x="7304421" y="1700167"/>
                </a:lnTo>
                <a:lnTo>
                  <a:pt x="0" y="1700167"/>
                </a:lnTo>
                <a:lnTo>
                  <a:pt x="0" y="0"/>
                </a:lnTo>
                <a:close/>
              </a:path>
            </a:pathLst>
          </a:custGeom>
          <a:blipFill>
            <a:blip r:embed="rId2"/>
            <a:stretch>
              <a:fillRect/>
            </a:stretch>
          </a:blipFill>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05925"/>
            <a:ext cx="19280880" cy="1312977"/>
            <a:chOff x="0" y="0"/>
            <a:chExt cx="25707840" cy="1750636"/>
          </a:xfrm>
        </p:grpSpPr>
        <p:grpSp>
          <p:nvGrpSpPr>
            <p:cNvPr id="3" name="Group 3"/>
            <p:cNvGrpSpPr/>
            <p:nvPr/>
          </p:nvGrpSpPr>
          <p:grpSpPr>
            <a:xfrm rot="5400000">
              <a:off x="13125860" y="-10831345"/>
              <a:ext cx="1750636" cy="23413325"/>
              <a:chOff x="0" y="0"/>
              <a:chExt cx="3130550" cy="41868551"/>
            </a:xfrm>
          </p:grpSpPr>
          <p:sp>
            <p:nvSpPr>
              <p:cNvPr id="4" name="Freeform 4"/>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5" name="Freeform 5"/>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6" name="Freeform 6"/>
          <p:cNvSpPr/>
          <p:nvPr/>
        </p:nvSpPr>
        <p:spPr>
          <a:xfrm>
            <a:off x="11205901" y="1883709"/>
            <a:ext cx="6053399" cy="6053399"/>
          </a:xfrm>
          <a:custGeom>
            <a:avLst/>
            <a:gdLst/>
            <a:ahLst/>
            <a:cxnLst/>
            <a:rect l="l" t="t" r="r" b="b"/>
            <a:pathLst>
              <a:path w="6053399" h="6053399">
                <a:moveTo>
                  <a:pt x="0" y="0"/>
                </a:moveTo>
                <a:lnTo>
                  <a:pt x="6053399" y="0"/>
                </a:lnTo>
                <a:lnTo>
                  <a:pt x="6053399" y="6053399"/>
                </a:lnTo>
                <a:lnTo>
                  <a:pt x="0" y="6053399"/>
                </a:lnTo>
                <a:lnTo>
                  <a:pt x="0" y="0"/>
                </a:lnTo>
                <a:close/>
              </a:path>
            </a:pathLst>
          </a:custGeom>
          <a:blipFill>
            <a:blip r:embed="rId4"/>
            <a:stretch>
              <a:fillRect/>
            </a:stretch>
          </a:blipFill>
        </p:spPr>
      </p:sp>
      <p:sp>
        <p:nvSpPr>
          <p:cNvPr id="7" name="TextBox 7"/>
          <p:cNvSpPr txBox="1"/>
          <p:nvPr/>
        </p:nvSpPr>
        <p:spPr>
          <a:xfrm>
            <a:off x="1028700" y="1575596"/>
            <a:ext cx="11198521" cy="6469600"/>
          </a:xfrm>
          <a:prstGeom prst="rect">
            <a:avLst/>
          </a:prstGeom>
        </p:spPr>
        <p:txBody>
          <a:bodyPr lIns="0" tIns="0" rIns="0" bIns="0" rtlCol="0" anchor="t">
            <a:spAutoFit/>
          </a:bodyPr>
          <a:lstStyle/>
          <a:p>
            <a:pPr algn="just">
              <a:lnSpc>
                <a:spcPts val="5736"/>
              </a:lnSpc>
            </a:pPr>
            <a:r>
              <a:rPr lang="en-US" sz="3169" spc="15">
                <a:solidFill>
                  <a:srgbClr val="000000"/>
                </a:solidFill>
                <a:latin typeface="Asap"/>
                <a:ea typeface="Asap"/>
                <a:cs typeface="Asap"/>
                <a:sym typeface="Asap"/>
              </a:rPr>
              <a:t>Firebase là một nền tảng Backend-as-a-Service (BaaS) được Google phát triển, giúp các lập trình viên xây dựng ứng dụng mà không cần phải lo lắng về việc quản lý backend hay hạ tầng máy chủ. Firebase cung cấp nhiều dịch vụ như:</a:t>
            </a:r>
          </a:p>
          <a:p>
            <a:pPr marL="684251" lvl="1" indent="-342126" algn="just">
              <a:lnSpc>
                <a:spcPts val="5736"/>
              </a:lnSpc>
              <a:buFont typeface="Arial"/>
              <a:buChar char="•"/>
            </a:pPr>
            <a:r>
              <a:rPr lang="en-US" sz="3169" spc="15">
                <a:solidFill>
                  <a:srgbClr val="000000"/>
                </a:solidFill>
                <a:latin typeface="Asap"/>
                <a:ea typeface="Asap"/>
                <a:cs typeface="Asap"/>
                <a:sym typeface="Asap"/>
              </a:rPr>
              <a:t>Xác thực người dùng (Firebase Authentication)</a:t>
            </a:r>
          </a:p>
          <a:p>
            <a:pPr marL="684251" lvl="1" indent="-342126" algn="just">
              <a:lnSpc>
                <a:spcPts val="5736"/>
              </a:lnSpc>
              <a:buFont typeface="Arial"/>
              <a:buChar char="•"/>
            </a:pPr>
            <a:r>
              <a:rPr lang="en-US" sz="3169" spc="15">
                <a:solidFill>
                  <a:srgbClr val="000000"/>
                </a:solidFill>
                <a:latin typeface="Asap"/>
                <a:ea typeface="Asap"/>
                <a:cs typeface="Asap"/>
                <a:sym typeface="Asap"/>
              </a:rPr>
              <a:t>Lưu trữ file (Firebase Storage)</a:t>
            </a:r>
          </a:p>
          <a:p>
            <a:pPr marL="684251" lvl="1" indent="-342126" algn="just">
              <a:lnSpc>
                <a:spcPts val="5736"/>
              </a:lnSpc>
              <a:buFont typeface="Arial"/>
              <a:buChar char="•"/>
            </a:pPr>
            <a:r>
              <a:rPr lang="en-US" sz="3169" spc="15">
                <a:solidFill>
                  <a:srgbClr val="000000"/>
                </a:solidFill>
                <a:latin typeface="Asap"/>
                <a:ea typeface="Asap"/>
                <a:cs typeface="Asap"/>
                <a:sym typeface="Asap"/>
              </a:rPr>
              <a:t>Thông báo đẩy (Firebase Cloud Messaging)</a:t>
            </a:r>
          </a:p>
          <a:p>
            <a:pPr marL="684251" lvl="1" indent="-342126" algn="just">
              <a:lnSpc>
                <a:spcPts val="5736"/>
              </a:lnSpc>
              <a:buFont typeface="Arial"/>
              <a:buChar char="•"/>
            </a:pPr>
            <a:r>
              <a:rPr lang="en-US" sz="3169" spc="15">
                <a:solidFill>
                  <a:srgbClr val="000000"/>
                </a:solidFill>
                <a:latin typeface="Asap"/>
                <a:ea typeface="Asap"/>
                <a:cs typeface="Asap"/>
                <a:sym typeface="Asap"/>
              </a:rPr>
              <a:t>Hosting, phân tích dữ liệu, Machine Learning</a:t>
            </a:r>
          </a:p>
          <a:p>
            <a:pPr marL="684251" lvl="1" indent="-342126" algn="just">
              <a:lnSpc>
                <a:spcPts val="5736"/>
              </a:lnSpc>
              <a:buFont typeface="Arial"/>
              <a:buChar char="•"/>
            </a:pPr>
            <a:r>
              <a:rPr lang="en-US" sz="3169" spc="15">
                <a:solidFill>
                  <a:srgbClr val="000000"/>
                </a:solidFill>
                <a:latin typeface="Asap"/>
                <a:ea typeface="Asap"/>
                <a:cs typeface="Asap"/>
                <a:sym typeface="Asap"/>
              </a:rPr>
              <a:t>Cơ sở dữ liệu (Realtime Database, Firestore)</a:t>
            </a:r>
          </a:p>
        </p:txBody>
      </p:sp>
      <p:sp>
        <p:nvSpPr>
          <p:cNvPr id="8" name="TextBox 8"/>
          <p:cNvSpPr txBox="1"/>
          <p:nvPr/>
        </p:nvSpPr>
        <p:spPr>
          <a:xfrm>
            <a:off x="1028700" y="396239"/>
            <a:ext cx="4981724" cy="632461"/>
          </a:xfrm>
          <a:prstGeom prst="rect">
            <a:avLst/>
          </a:prstGeom>
        </p:spPr>
        <p:txBody>
          <a:bodyPr lIns="0" tIns="0" rIns="0" bIns="0" rtlCol="0" anchor="t">
            <a:spAutoFit/>
          </a:bodyPr>
          <a:lstStyle/>
          <a:p>
            <a:pPr algn="ctr">
              <a:lnSpc>
                <a:spcPts val="5039"/>
              </a:lnSpc>
            </a:pPr>
            <a:r>
              <a:rPr lang="en-US" sz="3599" b="1" spc="17" dirty="0">
                <a:solidFill>
                  <a:srgbClr val="000000"/>
                </a:solidFill>
                <a:latin typeface="Asap Bold"/>
                <a:ea typeface="Asap Bold"/>
                <a:cs typeface="Asap Bold"/>
                <a:sym typeface="Asap Bold"/>
              </a:rPr>
              <a:t> 1. Firebase NoSQL </a:t>
            </a:r>
            <a:r>
              <a:rPr lang="en-US" sz="3599" b="1" spc="17" dirty="0" err="1">
                <a:solidFill>
                  <a:srgbClr val="000000"/>
                </a:solidFill>
                <a:latin typeface="Asap Bold"/>
                <a:ea typeface="Asap Bold"/>
                <a:cs typeface="Asap Bold"/>
                <a:sym typeface="Asap Bold"/>
              </a:rPr>
              <a:t>là</a:t>
            </a:r>
            <a:r>
              <a:rPr lang="en-US" sz="3599" b="1" spc="17" dirty="0">
                <a:solidFill>
                  <a:srgbClr val="000000"/>
                </a:solidFill>
                <a:latin typeface="Asap Bold"/>
                <a:ea typeface="Asap Bold"/>
                <a:cs typeface="Asap Bold"/>
                <a:sym typeface="Asap Bold"/>
              </a:rPr>
              <a:t> </a:t>
            </a:r>
            <a:r>
              <a:rPr lang="en-US" sz="3599" b="1" spc="17" dirty="0" err="1">
                <a:solidFill>
                  <a:srgbClr val="000000"/>
                </a:solidFill>
                <a:latin typeface="Asap Bold"/>
                <a:ea typeface="Asap Bold"/>
                <a:cs typeface="Asap Bold"/>
                <a:sym typeface="Asap Bold"/>
              </a:rPr>
              <a:t>gì</a:t>
            </a:r>
            <a:r>
              <a:rPr lang="en-US" sz="3599" b="1" spc="17" dirty="0">
                <a:solidFill>
                  <a:srgbClr val="000000"/>
                </a:solidFill>
                <a:latin typeface="Asap Bold"/>
                <a:ea typeface="Asap Bold"/>
                <a:cs typeface="Asap Bold"/>
                <a:sym typeface="Asap Bold"/>
              </a:rPr>
              <a: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05925"/>
            <a:ext cx="19280880" cy="1312977"/>
            <a:chOff x="0" y="0"/>
            <a:chExt cx="25707840" cy="1750636"/>
          </a:xfrm>
        </p:grpSpPr>
        <p:grpSp>
          <p:nvGrpSpPr>
            <p:cNvPr id="3" name="Group 3"/>
            <p:cNvGrpSpPr/>
            <p:nvPr/>
          </p:nvGrpSpPr>
          <p:grpSpPr>
            <a:xfrm rot="5400000">
              <a:off x="13125860" y="-10831345"/>
              <a:ext cx="1750636" cy="23413325"/>
              <a:chOff x="0" y="0"/>
              <a:chExt cx="3130550" cy="41868551"/>
            </a:xfrm>
          </p:grpSpPr>
          <p:sp>
            <p:nvSpPr>
              <p:cNvPr id="4" name="Freeform 4"/>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5" name="Freeform 5"/>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6" name="TextBox 6"/>
          <p:cNvSpPr txBox="1"/>
          <p:nvPr/>
        </p:nvSpPr>
        <p:spPr>
          <a:xfrm>
            <a:off x="1028700" y="1908790"/>
            <a:ext cx="9909136" cy="5819522"/>
          </a:xfrm>
          <a:prstGeom prst="rect">
            <a:avLst/>
          </a:prstGeom>
        </p:spPr>
        <p:txBody>
          <a:bodyPr lIns="0" tIns="0" rIns="0" bIns="0" rtlCol="0" anchor="t">
            <a:spAutoFit/>
          </a:bodyPr>
          <a:lstStyle/>
          <a:p>
            <a:pPr algn="just">
              <a:lnSpc>
                <a:spcPts val="5791"/>
              </a:lnSpc>
            </a:pPr>
            <a:r>
              <a:rPr lang="en-US" sz="3199">
                <a:solidFill>
                  <a:srgbClr val="000000"/>
                </a:solidFill>
                <a:latin typeface="Asap"/>
                <a:ea typeface="Asap"/>
                <a:cs typeface="Asap"/>
                <a:sym typeface="Asap"/>
              </a:rPr>
              <a:t>NoSQL (Not Only SQL) là một dạng cơ sở dữ liệu phi quan hệ, không tổ chức theo bảng (table) như SQL mà lưu trữ dưới dạng JSON hoặc Documents.</a:t>
            </a:r>
          </a:p>
          <a:p>
            <a:pPr algn="just">
              <a:lnSpc>
                <a:spcPts val="5791"/>
              </a:lnSpc>
            </a:pPr>
            <a:r>
              <a:rPr lang="en-US" sz="3199">
                <a:solidFill>
                  <a:srgbClr val="000000"/>
                </a:solidFill>
                <a:latin typeface="Asap"/>
                <a:ea typeface="Asap"/>
                <a:cs typeface="Asap"/>
                <a:sym typeface="Asap"/>
              </a:rPr>
              <a:t>Firebase NoSQL cung cấp 2 loại cơ sở dữ liệu chính:</a:t>
            </a:r>
          </a:p>
          <a:p>
            <a:pPr marL="690877" lvl="1" indent="-345439" algn="just">
              <a:lnSpc>
                <a:spcPts val="5791"/>
              </a:lnSpc>
              <a:buFont typeface="Arial"/>
              <a:buChar char="•"/>
            </a:pPr>
            <a:r>
              <a:rPr lang="en-US" sz="3199">
                <a:solidFill>
                  <a:srgbClr val="000000"/>
                </a:solidFill>
                <a:latin typeface="Asap"/>
                <a:ea typeface="Asap"/>
                <a:cs typeface="Asap"/>
                <a:sym typeface="Asap"/>
              </a:rPr>
              <a:t>Realtime Database: Lưu dữ liệu dưới dạng cây JSON.</a:t>
            </a:r>
          </a:p>
          <a:p>
            <a:pPr marL="690877" lvl="1" indent="-345439" algn="just">
              <a:lnSpc>
                <a:spcPts val="5791"/>
              </a:lnSpc>
              <a:buFont typeface="Arial"/>
              <a:buChar char="•"/>
            </a:pPr>
            <a:r>
              <a:rPr lang="en-US" sz="3199">
                <a:solidFill>
                  <a:srgbClr val="000000"/>
                </a:solidFill>
                <a:latin typeface="Asap"/>
                <a:ea typeface="Asap"/>
                <a:cs typeface="Asap"/>
                <a:sym typeface="Asap"/>
              </a:rPr>
              <a:t>Cloud Firestore: Lưu dữ liệu theo Documents &amp; Collections, tối ưu hơn cho truy vấn dữ liệu</a:t>
            </a:r>
          </a:p>
        </p:txBody>
      </p:sp>
      <p:sp>
        <p:nvSpPr>
          <p:cNvPr id="7" name="Freeform 7"/>
          <p:cNvSpPr/>
          <p:nvPr/>
        </p:nvSpPr>
        <p:spPr>
          <a:xfrm>
            <a:off x="10937836" y="2000811"/>
            <a:ext cx="6826247" cy="5727501"/>
          </a:xfrm>
          <a:custGeom>
            <a:avLst/>
            <a:gdLst/>
            <a:ahLst/>
            <a:cxnLst/>
            <a:rect l="l" t="t" r="r" b="b"/>
            <a:pathLst>
              <a:path w="6826247" h="5727501">
                <a:moveTo>
                  <a:pt x="0" y="0"/>
                </a:moveTo>
                <a:lnTo>
                  <a:pt x="6826247" y="0"/>
                </a:lnTo>
                <a:lnTo>
                  <a:pt x="6826247" y="5727501"/>
                </a:lnTo>
                <a:lnTo>
                  <a:pt x="0" y="5727501"/>
                </a:lnTo>
                <a:lnTo>
                  <a:pt x="0" y="0"/>
                </a:lnTo>
                <a:close/>
              </a:path>
            </a:pathLst>
          </a:custGeom>
          <a:blipFill>
            <a:blip r:embed="rId4"/>
            <a:stretch>
              <a:fillRect/>
            </a:stretch>
          </a:blipFill>
        </p:spPr>
      </p:sp>
      <p:sp>
        <p:nvSpPr>
          <p:cNvPr id="8" name="TextBox 8"/>
          <p:cNvSpPr txBox="1"/>
          <p:nvPr/>
        </p:nvSpPr>
        <p:spPr>
          <a:xfrm>
            <a:off x="1001544" y="396239"/>
            <a:ext cx="4981724" cy="632461"/>
          </a:xfrm>
          <a:prstGeom prst="rect">
            <a:avLst/>
          </a:prstGeom>
        </p:spPr>
        <p:txBody>
          <a:bodyPr lIns="0" tIns="0" rIns="0" bIns="0" rtlCol="0" anchor="t">
            <a:spAutoFit/>
          </a:bodyPr>
          <a:lstStyle/>
          <a:p>
            <a:pPr algn="ctr">
              <a:lnSpc>
                <a:spcPts val="5039"/>
              </a:lnSpc>
            </a:pPr>
            <a:r>
              <a:rPr lang="en-US" sz="3599" b="1" spc="17" dirty="0">
                <a:solidFill>
                  <a:srgbClr val="000000"/>
                </a:solidFill>
                <a:latin typeface="Asap Bold"/>
                <a:ea typeface="Asap Bold"/>
                <a:cs typeface="Asap Bold"/>
                <a:sym typeface="Asap Bold"/>
              </a:rPr>
              <a:t> 1. Firebase NoSQL </a:t>
            </a:r>
            <a:r>
              <a:rPr lang="en-US" sz="3599" b="1" spc="17" dirty="0" err="1">
                <a:solidFill>
                  <a:srgbClr val="000000"/>
                </a:solidFill>
                <a:latin typeface="Asap Bold"/>
                <a:ea typeface="Asap Bold"/>
                <a:cs typeface="Asap Bold"/>
                <a:sym typeface="Asap Bold"/>
              </a:rPr>
              <a:t>là</a:t>
            </a:r>
            <a:r>
              <a:rPr lang="en-US" sz="3599" b="1" spc="17" dirty="0">
                <a:solidFill>
                  <a:srgbClr val="000000"/>
                </a:solidFill>
                <a:latin typeface="Asap Bold"/>
                <a:ea typeface="Asap Bold"/>
                <a:cs typeface="Asap Bold"/>
                <a:sym typeface="Asap Bold"/>
              </a:rPr>
              <a:t> </a:t>
            </a:r>
            <a:r>
              <a:rPr lang="en-US" sz="3599" b="1" spc="17" dirty="0" err="1">
                <a:solidFill>
                  <a:srgbClr val="000000"/>
                </a:solidFill>
                <a:latin typeface="Asap Bold"/>
                <a:ea typeface="Asap Bold"/>
                <a:cs typeface="Asap Bold"/>
                <a:sym typeface="Asap Bold"/>
              </a:rPr>
              <a:t>gì</a:t>
            </a:r>
            <a:r>
              <a:rPr lang="en-US" sz="3599" b="1" spc="17" dirty="0">
                <a:solidFill>
                  <a:srgbClr val="000000"/>
                </a:solidFill>
                <a:latin typeface="Asap Bold"/>
                <a:ea typeface="Asap Bold"/>
                <a:cs typeface="Asap Bold"/>
                <a:sym typeface="Asap Bold"/>
              </a:rPr>
              <a: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05925"/>
            <a:ext cx="19280880" cy="1312977"/>
            <a:chOff x="0" y="0"/>
            <a:chExt cx="25707840" cy="1750636"/>
          </a:xfrm>
        </p:grpSpPr>
        <p:grpSp>
          <p:nvGrpSpPr>
            <p:cNvPr id="3" name="Group 3"/>
            <p:cNvGrpSpPr/>
            <p:nvPr/>
          </p:nvGrpSpPr>
          <p:grpSpPr>
            <a:xfrm rot="5400000">
              <a:off x="13125860" y="-10831345"/>
              <a:ext cx="1750636" cy="23413325"/>
              <a:chOff x="0" y="0"/>
              <a:chExt cx="3130550" cy="41868551"/>
            </a:xfrm>
          </p:grpSpPr>
          <p:sp>
            <p:nvSpPr>
              <p:cNvPr id="4" name="Freeform 4"/>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5" name="Freeform 5"/>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6" name="Freeform 6"/>
          <p:cNvSpPr/>
          <p:nvPr/>
        </p:nvSpPr>
        <p:spPr>
          <a:xfrm>
            <a:off x="12095675" y="1321388"/>
            <a:ext cx="5464645" cy="3333433"/>
          </a:xfrm>
          <a:custGeom>
            <a:avLst/>
            <a:gdLst/>
            <a:ahLst/>
            <a:cxnLst/>
            <a:rect l="l" t="t" r="r" b="b"/>
            <a:pathLst>
              <a:path w="5464645" h="3333433">
                <a:moveTo>
                  <a:pt x="0" y="0"/>
                </a:moveTo>
                <a:lnTo>
                  <a:pt x="5464644" y="0"/>
                </a:lnTo>
                <a:lnTo>
                  <a:pt x="5464644" y="3333433"/>
                </a:lnTo>
                <a:lnTo>
                  <a:pt x="0" y="3333433"/>
                </a:lnTo>
                <a:lnTo>
                  <a:pt x="0" y="0"/>
                </a:lnTo>
                <a:close/>
              </a:path>
            </a:pathLst>
          </a:custGeom>
          <a:blipFill>
            <a:blip r:embed="rId4"/>
            <a:stretch>
              <a:fillRect/>
            </a:stretch>
          </a:blipFill>
        </p:spPr>
      </p:sp>
      <p:sp>
        <p:nvSpPr>
          <p:cNvPr id="7" name="TextBox 7"/>
          <p:cNvSpPr txBox="1"/>
          <p:nvPr/>
        </p:nvSpPr>
        <p:spPr>
          <a:xfrm>
            <a:off x="1028700" y="1260446"/>
            <a:ext cx="10592872" cy="7286372"/>
          </a:xfrm>
          <a:prstGeom prst="rect">
            <a:avLst/>
          </a:prstGeom>
        </p:spPr>
        <p:txBody>
          <a:bodyPr lIns="0" tIns="0" rIns="0" bIns="0" rtlCol="0" anchor="t">
            <a:spAutoFit/>
          </a:bodyPr>
          <a:lstStyle/>
          <a:p>
            <a:pPr algn="just">
              <a:lnSpc>
                <a:spcPts val="5791"/>
              </a:lnSpc>
            </a:pPr>
            <a:r>
              <a:rPr lang="en-US" sz="3199">
                <a:solidFill>
                  <a:srgbClr val="000000"/>
                </a:solidFill>
                <a:latin typeface="Asap"/>
                <a:ea typeface="Asap"/>
                <a:cs typeface="Asap"/>
                <a:sym typeface="Asap"/>
              </a:rPr>
              <a:t>Firebase Realtime Database là một cơ sở dữ liệu NoSQL được lưu trữ đám mây cho phép lưu trữ và đồng bộ dữ liệu. Dữ liệu được lưu trữ dưới dạng JSON và được đồng bộ hóa theo thời gian thực cho mọi máy kết nối.</a:t>
            </a:r>
          </a:p>
          <a:p>
            <a:pPr algn="just">
              <a:lnSpc>
                <a:spcPts val="5791"/>
              </a:lnSpc>
            </a:pPr>
            <a:r>
              <a:rPr lang="en-US" sz="3199">
                <a:solidFill>
                  <a:srgbClr val="000000"/>
                </a:solidFill>
                <a:latin typeface="Asap"/>
                <a:ea typeface="Asap"/>
                <a:cs typeface="Asap"/>
                <a:sym typeface="Asap"/>
              </a:rPr>
              <a:t>Khi xây dựng các ứng dụng đa nền tảng với SDK iOS, Android và JavaScript, tất cả các client sẽ chia sẻ một phiên bản Realtime Database và tự động cập nhật với dữ liệu mới nhất. Do đó đối với các ứng dụng di động yêu cầu trạng thái đồng bộ hóa giữa các máy trong thời gian thực thì đây là một giải pháp hiệu quả và có độ trễ thấp.</a:t>
            </a:r>
          </a:p>
        </p:txBody>
      </p:sp>
      <p:sp>
        <p:nvSpPr>
          <p:cNvPr id="8" name="Freeform 8"/>
          <p:cNvSpPr/>
          <p:nvPr/>
        </p:nvSpPr>
        <p:spPr>
          <a:xfrm>
            <a:off x="12095675" y="5003645"/>
            <a:ext cx="5464645" cy="3825251"/>
          </a:xfrm>
          <a:custGeom>
            <a:avLst/>
            <a:gdLst/>
            <a:ahLst/>
            <a:cxnLst/>
            <a:rect l="l" t="t" r="r" b="b"/>
            <a:pathLst>
              <a:path w="5464645" h="3825251">
                <a:moveTo>
                  <a:pt x="0" y="0"/>
                </a:moveTo>
                <a:lnTo>
                  <a:pt x="5464644" y="0"/>
                </a:lnTo>
                <a:lnTo>
                  <a:pt x="5464644" y="3825251"/>
                </a:lnTo>
                <a:lnTo>
                  <a:pt x="0" y="3825251"/>
                </a:lnTo>
                <a:lnTo>
                  <a:pt x="0" y="0"/>
                </a:lnTo>
                <a:close/>
              </a:path>
            </a:pathLst>
          </a:custGeom>
          <a:blipFill>
            <a:blip r:embed="rId5"/>
            <a:stretch>
              <a:fillRect/>
            </a:stretch>
          </a:blipFill>
        </p:spPr>
      </p:sp>
      <p:sp>
        <p:nvSpPr>
          <p:cNvPr id="9" name="TextBox 9"/>
          <p:cNvSpPr txBox="1"/>
          <p:nvPr/>
        </p:nvSpPr>
        <p:spPr>
          <a:xfrm>
            <a:off x="771525" y="396239"/>
            <a:ext cx="10423486" cy="632461"/>
          </a:xfrm>
          <a:prstGeom prst="rect">
            <a:avLst/>
          </a:prstGeom>
        </p:spPr>
        <p:txBody>
          <a:bodyPr lIns="0" tIns="0" rIns="0" bIns="0" rtlCol="0" anchor="t">
            <a:spAutoFit/>
          </a:bodyPr>
          <a:lstStyle/>
          <a:p>
            <a:pPr algn="ctr">
              <a:lnSpc>
                <a:spcPts val="5039"/>
              </a:lnSpc>
            </a:pPr>
            <a:r>
              <a:rPr lang="en-US" sz="3599" b="1" spc="17">
                <a:solidFill>
                  <a:srgbClr val="000000"/>
                </a:solidFill>
                <a:latin typeface="Asap Bold"/>
                <a:ea typeface="Asap Bold"/>
                <a:cs typeface="Asap Bold"/>
                <a:sym typeface="Asap Bold"/>
              </a:rPr>
              <a:t>2. Firebase Realtime Database và Cloud Firestore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05925"/>
            <a:ext cx="19280880" cy="1312977"/>
            <a:chOff x="0" y="0"/>
            <a:chExt cx="25707840" cy="1750636"/>
          </a:xfrm>
        </p:grpSpPr>
        <p:grpSp>
          <p:nvGrpSpPr>
            <p:cNvPr id="3" name="Group 3"/>
            <p:cNvGrpSpPr/>
            <p:nvPr/>
          </p:nvGrpSpPr>
          <p:grpSpPr>
            <a:xfrm rot="5400000">
              <a:off x="13125860" y="-10831345"/>
              <a:ext cx="1750636" cy="23413325"/>
              <a:chOff x="0" y="0"/>
              <a:chExt cx="3130550" cy="41868551"/>
            </a:xfrm>
          </p:grpSpPr>
          <p:sp>
            <p:nvSpPr>
              <p:cNvPr id="4" name="Freeform 4"/>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5" name="Freeform 5"/>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6" name="Freeform 6"/>
          <p:cNvSpPr/>
          <p:nvPr/>
        </p:nvSpPr>
        <p:spPr>
          <a:xfrm>
            <a:off x="11615958" y="5143500"/>
            <a:ext cx="6000070" cy="3144006"/>
          </a:xfrm>
          <a:custGeom>
            <a:avLst/>
            <a:gdLst/>
            <a:ahLst/>
            <a:cxnLst/>
            <a:rect l="l" t="t" r="r" b="b"/>
            <a:pathLst>
              <a:path w="6000070" h="3144006">
                <a:moveTo>
                  <a:pt x="0" y="0"/>
                </a:moveTo>
                <a:lnTo>
                  <a:pt x="6000070" y="0"/>
                </a:lnTo>
                <a:lnTo>
                  <a:pt x="6000070" y="3144006"/>
                </a:lnTo>
                <a:lnTo>
                  <a:pt x="0" y="3144006"/>
                </a:lnTo>
                <a:lnTo>
                  <a:pt x="0" y="0"/>
                </a:lnTo>
                <a:close/>
              </a:path>
            </a:pathLst>
          </a:custGeom>
          <a:blipFill>
            <a:blip r:embed="rId4"/>
            <a:stretch>
              <a:fillRect/>
            </a:stretch>
          </a:blipFill>
        </p:spPr>
      </p:sp>
      <p:sp>
        <p:nvSpPr>
          <p:cNvPr id="7" name="Freeform 7"/>
          <p:cNvSpPr/>
          <p:nvPr/>
        </p:nvSpPr>
        <p:spPr>
          <a:xfrm>
            <a:off x="11438882" y="1188048"/>
            <a:ext cx="6384993" cy="3591559"/>
          </a:xfrm>
          <a:custGeom>
            <a:avLst/>
            <a:gdLst/>
            <a:ahLst/>
            <a:cxnLst/>
            <a:rect l="l" t="t" r="r" b="b"/>
            <a:pathLst>
              <a:path w="6384993" h="3591559">
                <a:moveTo>
                  <a:pt x="0" y="0"/>
                </a:moveTo>
                <a:lnTo>
                  <a:pt x="6384993" y="0"/>
                </a:lnTo>
                <a:lnTo>
                  <a:pt x="6384993" y="3591559"/>
                </a:lnTo>
                <a:lnTo>
                  <a:pt x="0" y="3591559"/>
                </a:lnTo>
                <a:lnTo>
                  <a:pt x="0" y="0"/>
                </a:lnTo>
                <a:close/>
              </a:path>
            </a:pathLst>
          </a:custGeom>
          <a:blipFill>
            <a:blip r:embed="rId5"/>
            <a:stretch>
              <a:fillRect/>
            </a:stretch>
          </a:blipFill>
        </p:spPr>
      </p:sp>
      <p:sp>
        <p:nvSpPr>
          <p:cNvPr id="8" name="TextBox 8"/>
          <p:cNvSpPr txBox="1"/>
          <p:nvPr/>
        </p:nvSpPr>
        <p:spPr>
          <a:xfrm>
            <a:off x="1028700" y="1424114"/>
            <a:ext cx="9707123" cy="7286372"/>
          </a:xfrm>
          <a:prstGeom prst="rect">
            <a:avLst/>
          </a:prstGeom>
        </p:spPr>
        <p:txBody>
          <a:bodyPr lIns="0" tIns="0" rIns="0" bIns="0" rtlCol="0" anchor="t">
            <a:spAutoFit/>
          </a:bodyPr>
          <a:lstStyle/>
          <a:p>
            <a:pPr algn="just">
              <a:lnSpc>
                <a:spcPts val="5791"/>
              </a:lnSpc>
            </a:pPr>
            <a:r>
              <a:rPr lang="en-US" sz="3199">
                <a:solidFill>
                  <a:srgbClr val="000000"/>
                </a:solidFill>
                <a:latin typeface="Asap"/>
                <a:ea typeface="Asap"/>
                <a:cs typeface="Asap"/>
                <a:sym typeface="Asap"/>
              </a:rPr>
              <a:t>Tính năng chính</a:t>
            </a:r>
          </a:p>
          <a:p>
            <a:pPr marL="690877" lvl="1" indent="-345439" algn="just">
              <a:lnSpc>
                <a:spcPts val="5791"/>
              </a:lnSpc>
              <a:buFont typeface="Arial"/>
              <a:buChar char="•"/>
            </a:pPr>
            <a:r>
              <a:rPr lang="en-US" sz="3199">
                <a:solidFill>
                  <a:srgbClr val="000000"/>
                </a:solidFill>
                <a:latin typeface="Asap"/>
                <a:ea typeface="Asap"/>
                <a:cs typeface="Asap"/>
                <a:sym typeface="Asap"/>
              </a:rPr>
              <a:t>Realtime: Đồng bộ dữ liệu ngay lập tức trên mọi thiết bị khi có thay đổi.</a:t>
            </a:r>
          </a:p>
          <a:p>
            <a:pPr marL="690877" lvl="1" indent="-345439" algn="just">
              <a:lnSpc>
                <a:spcPts val="5791"/>
              </a:lnSpc>
              <a:buFont typeface="Arial"/>
              <a:buChar char="•"/>
            </a:pPr>
            <a:r>
              <a:rPr lang="en-US" sz="3199">
                <a:solidFill>
                  <a:srgbClr val="000000"/>
                </a:solidFill>
                <a:latin typeface="Asap"/>
                <a:ea typeface="Asap"/>
                <a:cs typeface="Asap"/>
                <a:sym typeface="Asap"/>
              </a:rPr>
              <a:t>Offline: Lưu dữ liệu cục bộ, tự động đồng bộ khi kết nối lại.</a:t>
            </a:r>
          </a:p>
          <a:p>
            <a:pPr marL="690877" lvl="1" indent="-345439" algn="just">
              <a:lnSpc>
                <a:spcPts val="5791"/>
              </a:lnSpc>
              <a:buFont typeface="Arial"/>
              <a:buChar char="•"/>
            </a:pPr>
            <a:r>
              <a:rPr lang="en-US" sz="3199">
                <a:solidFill>
                  <a:srgbClr val="000000"/>
                </a:solidFill>
                <a:latin typeface="Asap"/>
                <a:ea typeface="Asap"/>
                <a:cs typeface="Asap"/>
                <a:sym typeface="Asap"/>
              </a:rPr>
              <a:t>Đa nền tảng: Truy cập từ di động và trình duyệt web.</a:t>
            </a:r>
          </a:p>
          <a:p>
            <a:pPr marL="690877" lvl="1" indent="-345439" algn="just">
              <a:lnSpc>
                <a:spcPts val="5791"/>
              </a:lnSpc>
              <a:buFont typeface="Arial"/>
              <a:buChar char="•"/>
            </a:pPr>
            <a:r>
              <a:rPr lang="en-US" sz="3199">
                <a:solidFill>
                  <a:srgbClr val="000000"/>
                </a:solidFill>
                <a:latin typeface="Asap"/>
                <a:ea typeface="Asap"/>
                <a:cs typeface="Asap"/>
                <a:sym typeface="Asap"/>
              </a:rPr>
              <a:t>Mở rộng linh hoạt: Gói Blaze hỗ trợ tích hợp nhiều database trong cùng một dự án.</a:t>
            </a:r>
          </a:p>
          <a:p>
            <a:pPr algn="just">
              <a:lnSpc>
                <a:spcPts val="5791"/>
              </a:lnSpc>
            </a:pPr>
            <a:endParaRPr lang="en-US" sz="3199">
              <a:solidFill>
                <a:srgbClr val="000000"/>
              </a:solidFill>
              <a:latin typeface="Asap"/>
              <a:ea typeface="Asap"/>
              <a:cs typeface="Asap"/>
              <a:sym typeface="Asap"/>
            </a:endParaRPr>
          </a:p>
        </p:txBody>
      </p:sp>
      <p:sp>
        <p:nvSpPr>
          <p:cNvPr id="9" name="TextBox 9"/>
          <p:cNvSpPr txBox="1"/>
          <p:nvPr/>
        </p:nvSpPr>
        <p:spPr>
          <a:xfrm>
            <a:off x="771525" y="396239"/>
            <a:ext cx="10423486" cy="632461"/>
          </a:xfrm>
          <a:prstGeom prst="rect">
            <a:avLst/>
          </a:prstGeom>
        </p:spPr>
        <p:txBody>
          <a:bodyPr lIns="0" tIns="0" rIns="0" bIns="0" rtlCol="0" anchor="t">
            <a:spAutoFit/>
          </a:bodyPr>
          <a:lstStyle/>
          <a:p>
            <a:pPr algn="ctr">
              <a:lnSpc>
                <a:spcPts val="5039"/>
              </a:lnSpc>
            </a:pPr>
            <a:r>
              <a:rPr lang="en-US" sz="3599" b="1" spc="17">
                <a:solidFill>
                  <a:srgbClr val="000000"/>
                </a:solidFill>
                <a:latin typeface="Asap Bold"/>
                <a:ea typeface="Asap Bold"/>
                <a:cs typeface="Asap Bold"/>
                <a:sym typeface="Asap Bold"/>
              </a:rPr>
              <a:t>2. Firebase Realtime Database và Cloud Firestore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05925"/>
            <a:ext cx="19280880" cy="1312977"/>
            <a:chOff x="0" y="0"/>
            <a:chExt cx="25707840" cy="1750636"/>
          </a:xfrm>
        </p:grpSpPr>
        <p:grpSp>
          <p:nvGrpSpPr>
            <p:cNvPr id="3" name="Group 3"/>
            <p:cNvGrpSpPr/>
            <p:nvPr/>
          </p:nvGrpSpPr>
          <p:grpSpPr>
            <a:xfrm rot="5400000">
              <a:off x="13125860" y="-10831345"/>
              <a:ext cx="1750636" cy="23413325"/>
              <a:chOff x="0" y="0"/>
              <a:chExt cx="3130550" cy="41868551"/>
            </a:xfrm>
          </p:grpSpPr>
          <p:sp>
            <p:nvSpPr>
              <p:cNvPr id="4" name="Freeform 4"/>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5" name="Freeform 5"/>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6" name="TextBox 6"/>
          <p:cNvSpPr txBox="1"/>
          <p:nvPr/>
        </p:nvSpPr>
        <p:spPr>
          <a:xfrm>
            <a:off x="1028700" y="1225040"/>
            <a:ext cx="11566141" cy="7694044"/>
          </a:xfrm>
          <a:prstGeom prst="rect">
            <a:avLst/>
          </a:prstGeom>
        </p:spPr>
        <p:txBody>
          <a:bodyPr lIns="0" tIns="0" rIns="0" bIns="0" rtlCol="0" anchor="t">
            <a:spAutoFit/>
          </a:bodyPr>
          <a:lstStyle/>
          <a:p>
            <a:pPr algn="just">
              <a:lnSpc>
                <a:spcPts val="5557"/>
              </a:lnSpc>
            </a:pPr>
            <a:r>
              <a:rPr lang="en-US" sz="3070">
                <a:solidFill>
                  <a:srgbClr val="000000"/>
                </a:solidFill>
                <a:latin typeface="Asap"/>
                <a:ea typeface="Asap"/>
                <a:cs typeface="Asap"/>
                <a:sym typeface="Asap"/>
              </a:rPr>
              <a:t>Cloud Firestore là cơ sở dữ liệu mới của Firebase phát triển dành cho ứng dụng di động. Nó là sự kế thừa của Realtime Database với mô hình dữ liệu mới và trực quan hơn. Cloud Firestore phong phú hơn, nhanh hơn và có khả năng mở rộng siêu việt hơn so với Realtime Database.</a:t>
            </a:r>
          </a:p>
          <a:p>
            <a:pPr algn="just">
              <a:lnSpc>
                <a:spcPts val="5557"/>
              </a:lnSpc>
            </a:pPr>
            <a:r>
              <a:rPr lang="en-US" sz="3070">
                <a:solidFill>
                  <a:srgbClr val="000000"/>
                </a:solidFill>
                <a:latin typeface="Asap"/>
                <a:ea typeface="Asap"/>
                <a:cs typeface="Asap"/>
                <a:sym typeface="Asap"/>
              </a:rPr>
              <a:t>Giống như Firebase Realtime Database, nó giúp dữ liệu được đồng bộ hóa trên các ứng dụng client thông qua việc đăng ký realtime và cung cấp hỗ trợ ngoại tuyến cho thiết bị di động và web. Cloud Firestore cũng cung cấp tích hợp với các sản phẩm khác của Firebase và Google Cloud Platform, bao gồm cả Cloud Functions.</a:t>
            </a:r>
          </a:p>
          <a:p>
            <a:pPr algn="just">
              <a:lnSpc>
                <a:spcPts val="5557"/>
              </a:lnSpc>
            </a:pPr>
            <a:endParaRPr lang="en-US" sz="3070">
              <a:solidFill>
                <a:srgbClr val="000000"/>
              </a:solidFill>
              <a:latin typeface="Asap"/>
              <a:ea typeface="Asap"/>
              <a:cs typeface="Asap"/>
              <a:sym typeface="Asap"/>
            </a:endParaRPr>
          </a:p>
        </p:txBody>
      </p:sp>
      <p:sp>
        <p:nvSpPr>
          <p:cNvPr id="7" name="Freeform 7"/>
          <p:cNvSpPr/>
          <p:nvPr/>
        </p:nvSpPr>
        <p:spPr>
          <a:xfrm>
            <a:off x="12887836" y="1272415"/>
            <a:ext cx="4570937" cy="7106231"/>
          </a:xfrm>
          <a:custGeom>
            <a:avLst/>
            <a:gdLst/>
            <a:ahLst/>
            <a:cxnLst/>
            <a:rect l="l" t="t" r="r" b="b"/>
            <a:pathLst>
              <a:path w="4570937" h="7106231">
                <a:moveTo>
                  <a:pt x="0" y="0"/>
                </a:moveTo>
                <a:lnTo>
                  <a:pt x="4570937" y="0"/>
                </a:lnTo>
                <a:lnTo>
                  <a:pt x="4570937" y="7106232"/>
                </a:lnTo>
                <a:lnTo>
                  <a:pt x="0" y="7106232"/>
                </a:lnTo>
                <a:lnTo>
                  <a:pt x="0" y="0"/>
                </a:lnTo>
                <a:close/>
              </a:path>
            </a:pathLst>
          </a:custGeom>
          <a:blipFill>
            <a:blip r:embed="rId4"/>
            <a:stretch>
              <a:fillRect l="-1821" r="-1821"/>
            </a:stretch>
          </a:blipFill>
        </p:spPr>
      </p:sp>
      <p:sp>
        <p:nvSpPr>
          <p:cNvPr id="8" name="TextBox 8"/>
          <p:cNvSpPr txBox="1"/>
          <p:nvPr/>
        </p:nvSpPr>
        <p:spPr>
          <a:xfrm>
            <a:off x="771525" y="396239"/>
            <a:ext cx="10423486" cy="632461"/>
          </a:xfrm>
          <a:prstGeom prst="rect">
            <a:avLst/>
          </a:prstGeom>
        </p:spPr>
        <p:txBody>
          <a:bodyPr lIns="0" tIns="0" rIns="0" bIns="0" rtlCol="0" anchor="t">
            <a:spAutoFit/>
          </a:bodyPr>
          <a:lstStyle/>
          <a:p>
            <a:pPr algn="ctr">
              <a:lnSpc>
                <a:spcPts val="5039"/>
              </a:lnSpc>
            </a:pPr>
            <a:r>
              <a:rPr lang="en-US" sz="3599" b="1" spc="17">
                <a:solidFill>
                  <a:srgbClr val="000000"/>
                </a:solidFill>
                <a:latin typeface="Asap Bold"/>
                <a:ea typeface="Asap Bold"/>
                <a:cs typeface="Asap Bold"/>
                <a:sym typeface="Asap Bold"/>
              </a:rPr>
              <a:t>2. Firebase Realtime Database và Cloud Firestore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05925"/>
            <a:ext cx="19280880" cy="1312977"/>
            <a:chOff x="0" y="0"/>
            <a:chExt cx="25707840" cy="1750636"/>
          </a:xfrm>
        </p:grpSpPr>
        <p:grpSp>
          <p:nvGrpSpPr>
            <p:cNvPr id="3" name="Group 3"/>
            <p:cNvGrpSpPr/>
            <p:nvPr/>
          </p:nvGrpSpPr>
          <p:grpSpPr>
            <a:xfrm rot="5400000">
              <a:off x="13125860" y="-10831345"/>
              <a:ext cx="1750636" cy="23413325"/>
              <a:chOff x="0" y="0"/>
              <a:chExt cx="3130550" cy="41868551"/>
            </a:xfrm>
          </p:grpSpPr>
          <p:sp>
            <p:nvSpPr>
              <p:cNvPr id="4" name="Freeform 4"/>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5" name="Freeform 5"/>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6" name="TextBox 6"/>
          <p:cNvSpPr txBox="1"/>
          <p:nvPr/>
        </p:nvSpPr>
        <p:spPr>
          <a:xfrm>
            <a:off x="1028700" y="1225040"/>
            <a:ext cx="11566141" cy="8410822"/>
          </a:xfrm>
          <a:prstGeom prst="rect">
            <a:avLst/>
          </a:prstGeom>
        </p:spPr>
        <p:txBody>
          <a:bodyPr lIns="0" tIns="0" rIns="0" bIns="0" rtlCol="0" anchor="t">
            <a:spAutoFit/>
          </a:bodyPr>
          <a:lstStyle/>
          <a:p>
            <a:pPr algn="just">
              <a:lnSpc>
                <a:spcPts val="5557"/>
              </a:lnSpc>
            </a:pPr>
            <a:r>
              <a:rPr lang="en-US" sz="3070">
                <a:solidFill>
                  <a:srgbClr val="000000"/>
                </a:solidFill>
                <a:latin typeface="Asap"/>
                <a:ea typeface="Asap"/>
                <a:cs typeface="Asap"/>
                <a:sym typeface="Asap"/>
              </a:rPr>
              <a:t>Tính năng chính</a:t>
            </a:r>
          </a:p>
          <a:p>
            <a:pPr marL="662939" lvl="1" indent="-331469" algn="just">
              <a:lnSpc>
                <a:spcPts val="5557"/>
              </a:lnSpc>
              <a:buFont typeface="Arial"/>
              <a:buChar char="•"/>
            </a:pPr>
            <a:r>
              <a:rPr lang="en-US" sz="3070">
                <a:solidFill>
                  <a:srgbClr val="000000"/>
                </a:solidFill>
                <a:latin typeface="Asap"/>
                <a:ea typeface="Asap"/>
                <a:cs typeface="Asap"/>
                <a:sym typeface="Asap"/>
              </a:rPr>
              <a:t>Linh hoạt: Hỗ trợ cấu trúc dữ liệu phân cấp, lưu trữ dưới dạng document trong collection.</a:t>
            </a:r>
          </a:p>
          <a:p>
            <a:pPr marL="662939" lvl="1" indent="-331469" algn="just">
              <a:lnSpc>
                <a:spcPts val="5557"/>
              </a:lnSpc>
              <a:buFont typeface="Arial"/>
              <a:buChar char="•"/>
            </a:pPr>
            <a:r>
              <a:rPr lang="en-US" sz="3070">
                <a:solidFill>
                  <a:srgbClr val="000000"/>
                </a:solidFill>
                <a:latin typeface="Asap"/>
                <a:ea typeface="Asap"/>
                <a:cs typeface="Asap"/>
                <a:sym typeface="Asap"/>
              </a:rPr>
              <a:t>Truy vấn mạnh mẽ: Hỗ trợ truy vấn linh hoạt với bộ lọc, sắp xếp, truy xuất dữ liệu theo điều kiện.</a:t>
            </a:r>
          </a:p>
          <a:p>
            <a:pPr marL="662939" lvl="1" indent="-331469" algn="just">
              <a:lnSpc>
                <a:spcPts val="5557"/>
              </a:lnSpc>
              <a:buFont typeface="Arial"/>
              <a:buChar char="•"/>
            </a:pPr>
            <a:r>
              <a:rPr lang="en-US" sz="3070">
                <a:solidFill>
                  <a:srgbClr val="000000"/>
                </a:solidFill>
                <a:latin typeface="Asap"/>
                <a:ea typeface="Asap"/>
                <a:cs typeface="Asap"/>
                <a:sym typeface="Asap"/>
              </a:rPr>
              <a:t>Cập nhật thời gian thực: Đồng bộ dữ liệu trên mọi thiết bị, hỗ trợ truy vấn tìm nạp một lần.</a:t>
            </a:r>
          </a:p>
          <a:p>
            <a:pPr marL="662939" lvl="1" indent="-331469" algn="just">
              <a:lnSpc>
                <a:spcPts val="5557"/>
              </a:lnSpc>
              <a:buFont typeface="Arial"/>
              <a:buChar char="•"/>
            </a:pPr>
            <a:r>
              <a:rPr lang="en-US" sz="3070">
                <a:solidFill>
                  <a:srgbClr val="000000"/>
                </a:solidFill>
                <a:latin typeface="Asap"/>
                <a:ea typeface="Asap"/>
                <a:cs typeface="Asap"/>
                <a:sym typeface="Asap"/>
              </a:rPr>
              <a:t>Hỗ trợ offline: Lưu trữ dữ liệu cục bộ, cho phép thao tác ngay cả khi ngoại tuyến.</a:t>
            </a:r>
          </a:p>
          <a:p>
            <a:pPr marL="662939" lvl="1" indent="-331469" algn="just">
              <a:lnSpc>
                <a:spcPts val="5557"/>
              </a:lnSpc>
              <a:buFont typeface="Arial"/>
              <a:buChar char="•"/>
            </a:pPr>
            <a:r>
              <a:rPr lang="en-US" sz="3070">
                <a:solidFill>
                  <a:srgbClr val="000000"/>
                </a:solidFill>
                <a:latin typeface="Asap"/>
                <a:ea typeface="Asap"/>
                <a:cs typeface="Asap"/>
                <a:sym typeface="Asap"/>
              </a:rPr>
              <a:t>Khả năng mở rộng: Được thiết kế trên Google Cloud, đáp ứng nhu cầu ứng dụng lớn.</a:t>
            </a:r>
          </a:p>
          <a:p>
            <a:pPr algn="just">
              <a:lnSpc>
                <a:spcPts val="5557"/>
              </a:lnSpc>
            </a:pPr>
            <a:endParaRPr lang="en-US" sz="3070">
              <a:solidFill>
                <a:srgbClr val="000000"/>
              </a:solidFill>
              <a:latin typeface="Asap"/>
              <a:ea typeface="Asap"/>
              <a:cs typeface="Asap"/>
              <a:sym typeface="Asap"/>
            </a:endParaRPr>
          </a:p>
        </p:txBody>
      </p:sp>
      <p:sp>
        <p:nvSpPr>
          <p:cNvPr id="7" name="Freeform 7"/>
          <p:cNvSpPr/>
          <p:nvPr/>
        </p:nvSpPr>
        <p:spPr>
          <a:xfrm>
            <a:off x="12594841" y="2146751"/>
            <a:ext cx="5417323" cy="5775946"/>
          </a:xfrm>
          <a:custGeom>
            <a:avLst/>
            <a:gdLst/>
            <a:ahLst/>
            <a:cxnLst/>
            <a:rect l="l" t="t" r="r" b="b"/>
            <a:pathLst>
              <a:path w="5417323" h="5775946">
                <a:moveTo>
                  <a:pt x="0" y="0"/>
                </a:moveTo>
                <a:lnTo>
                  <a:pt x="5417323" y="0"/>
                </a:lnTo>
                <a:lnTo>
                  <a:pt x="5417323" y="5775946"/>
                </a:lnTo>
                <a:lnTo>
                  <a:pt x="0" y="5775946"/>
                </a:lnTo>
                <a:lnTo>
                  <a:pt x="0" y="0"/>
                </a:lnTo>
                <a:close/>
              </a:path>
            </a:pathLst>
          </a:custGeom>
          <a:blipFill>
            <a:blip r:embed="rId4"/>
            <a:stretch>
              <a:fillRect l="-20027" r="-13456"/>
            </a:stretch>
          </a:blipFill>
        </p:spPr>
      </p:sp>
      <p:sp>
        <p:nvSpPr>
          <p:cNvPr id="8" name="TextBox 8"/>
          <p:cNvSpPr txBox="1"/>
          <p:nvPr/>
        </p:nvSpPr>
        <p:spPr>
          <a:xfrm>
            <a:off x="771525" y="396239"/>
            <a:ext cx="10423486" cy="632461"/>
          </a:xfrm>
          <a:prstGeom prst="rect">
            <a:avLst/>
          </a:prstGeom>
        </p:spPr>
        <p:txBody>
          <a:bodyPr lIns="0" tIns="0" rIns="0" bIns="0" rtlCol="0" anchor="t">
            <a:spAutoFit/>
          </a:bodyPr>
          <a:lstStyle/>
          <a:p>
            <a:pPr algn="ctr">
              <a:lnSpc>
                <a:spcPts val="5039"/>
              </a:lnSpc>
            </a:pPr>
            <a:r>
              <a:rPr lang="en-US" sz="3599" b="1" spc="17">
                <a:solidFill>
                  <a:srgbClr val="000000"/>
                </a:solidFill>
                <a:latin typeface="Asap Bold"/>
                <a:ea typeface="Asap Bold"/>
                <a:cs typeface="Asap Bold"/>
                <a:sym typeface="Asap Bold"/>
              </a:rPr>
              <a:t>2. Firebase Realtime Database và Cloud Firestore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TotalTime>
  <Words>1443</Words>
  <Application>Microsoft Office PowerPoint</Application>
  <PresentationFormat>Custom</PresentationFormat>
  <Paragraphs>128</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Asap Medium</vt:lpstr>
      <vt:lpstr>Arial</vt:lpstr>
      <vt:lpstr>Asap</vt:lpstr>
      <vt:lpstr>Asap Semi-Bold</vt:lpstr>
      <vt:lpstr>Asap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Công nghệ A&amp;T</dc:title>
  <cp:lastModifiedBy>HUYNH NHAT LONG</cp:lastModifiedBy>
  <cp:revision>5</cp:revision>
  <dcterms:created xsi:type="dcterms:W3CDTF">2006-08-16T00:00:00Z</dcterms:created>
  <dcterms:modified xsi:type="dcterms:W3CDTF">2025-03-01T17:53:56Z</dcterms:modified>
  <dc:identifier>DAGgf36qoB4</dc:identifier>
</cp:coreProperties>
</file>

<file path=docProps/thumbnail.jpeg>
</file>